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9"/>
  </p:notesMasterIdLst>
  <p:handoutMasterIdLst>
    <p:handoutMasterId r:id="rId10"/>
  </p:handoutMasterIdLst>
  <p:sldIdLst>
    <p:sldId id="256" r:id="rId2"/>
    <p:sldId id="411" r:id="rId3"/>
    <p:sldId id="406" r:id="rId4"/>
    <p:sldId id="412" r:id="rId5"/>
    <p:sldId id="414" r:id="rId6"/>
    <p:sldId id="413" r:id="rId7"/>
    <p:sldId id="407" r:id="rId8"/>
  </p:sldIdLst>
  <p:sldSz cx="9144000" cy="5715000" type="screen16x1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1"/>
            <p14:sldId id="406"/>
            <p14:sldId id="412"/>
            <p14:sldId id="414"/>
            <p14:sldId id="413"/>
            <p14:sldId id="40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48">
          <p15:clr>
            <a:srgbClr val="A4A3A4"/>
          </p15:clr>
        </p15:guide>
        <p15:guide id="2" orient="horz" pos="3274">
          <p15:clr>
            <a:srgbClr val="A4A3A4"/>
          </p15:clr>
        </p15:guide>
        <p15:guide id="3" orient="horz" pos="283">
          <p15:clr>
            <a:srgbClr val="A4A3A4"/>
          </p15:clr>
        </p15:guide>
        <p15:guide id="4" orient="horz" pos="993">
          <p15:clr>
            <a:srgbClr val="A4A3A4"/>
          </p15:clr>
        </p15:guide>
        <p15:guide id="5" pos="5670" userDrawn="1">
          <p15:clr>
            <a:srgbClr val="A4A3A4"/>
          </p15:clr>
        </p15:guide>
        <p15:guide id="6" pos="2880" userDrawn="1">
          <p15:clr>
            <a:srgbClr val="A4A3A4"/>
          </p15:clr>
        </p15:guide>
        <p15:guide id="7" pos="158" userDrawn="1">
          <p15:clr>
            <a:srgbClr val="A4A3A4"/>
          </p15:clr>
        </p15:guide>
        <p15:guide id="8" pos="192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4F79"/>
    <a:srgbClr val="19355A"/>
    <a:srgbClr val="CEDAE4"/>
    <a:srgbClr val="6B99CB"/>
    <a:srgbClr val="E2F3D9"/>
    <a:srgbClr val="C7E7B7"/>
    <a:srgbClr val="7BA664"/>
    <a:srgbClr val="89CD66"/>
    <a:srgbClr val="A4D76B"/>
    <a:srgbClr val="74B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741" autoAdjust="0"/>
    <p:restoredTop sz="86013" autoAdjust="0"/>
  </p:normalViewPr>
  <p:slideViewPr>
    <p:cSldViewPr snapToGrid="0">
      <p:cViewPr varScale="1">
        <p:scale>
          <a:sx n="133" d="100"/>
          <a:sy n="133" d="100"/>
        </p:scale>
        <p:origin x="864" y="126"/>
      </p:cViewPr>
      <p:guideLst>
        <p:guide orient="horz" pos="1148"/>
        <p:guide orient="horz" pos="3274"/>
        <p:guide orient="horz" pos="283"/>
        <p:guide orient="horz" pos="993"/>
        <p:guide pos="5670"/>
        <p:guide pos="2880"/>
        <p:guide pos="158"/>
        <p:guide pos="192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685800" y="684213"/>
            <a:ext cx="5486400" cy="3429000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673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56037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emf"/><Relationship Id="rId4" Type="http://schemas.openxmlformats.org/officeDocument/2006/relationships/image" Target="../media/image8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emf"/><Relationship Id="rId4" Type="http://schemas.openxmlformats.org/officeDocument/2006/relationships/image" Target="../media/image10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174F79"/>
                </a:solidFill>
                <a:cs typeface="Verdana"/>
              </a:rPr>
              <a:t>Ulvik</a:t>
            </a:r>
            <a:endParaRPr lang="nb-NO" sz="2800" dirty="0">
              <a:solidFill>
                <a:srgbClr val="174F79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7378254"/>
              </p:ext>
            </p:extLst>
          </p:nvPr>
        </p:nvGraphicFramePr>
        <p:xfrm>
          <a:off x="258294" y="1089631"/>
          <a:ext cx="4080228" cy="161074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6744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12/2021*</a:t>
                      </a:r>
                      <a:endParaRPr lang="nb-NO" sz="1200" b="1" kern="120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3 984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3302267"/>
                  </a:ext>
                </a:extLst>
              </a:tr>
            </a:tbl>
          </a:graphicData>
        </a:graphic>
      </p:graphicFrame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5845724"/>
              </p:ext>
            </p:extLst>
          </p:nvPr>
        </p:nvGraphicFramePr>
        <p:xfrm>
          <a:off x="272694" y="3533855"/>
          <a:ext cx="4652106" cy="154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2016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2019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731788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3 984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3 984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258294" y="151201"/>
            <a:ext cx="8420850" cy="862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Kartlagte objekt</a:t>
            </a:r>
          </a:p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status </a:t>
            </a: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31.12.2020</a:t>
            </a:r>
          </a:p>
        </p:txBody>
      </p:sp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258294" y="3024000"/>
            <a:ext cx="8420850" cy="509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historikk (per 31.12.)**</a:t>
            </a:r>
          </a:p>
        </p:txBody>
      </p:sp>
      <p:sp>
        <p:nvSpPr>
          <p:cNvPr id="6" name="TekstSylinder 5"/>
          <p:cNvSpPr txBox="1"/>
          <p:nvPr/>
        </p:nvSpPr>
        <p:spPr>
          <a:xfrm>
            <a:off x="161261" y="267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Vanskelig tilgjengelig, Ikke tilgjengelig og Ikke vurdert</a:t>
            </a:r>
          </a:p>
        </p:txBody>
      </p:sp>
      <p:sp>
        <p:nvSpPr>
          <p:cNvPr id="10" name="Rektangel 9"/>
          <p:cNvSpPr/>
          <p:nvPr/>
        </p:nvSpPr>
        <p:spPr>
          <a:xfrm>
            <a:off x="272694" y="5313467"/>
            <a:ext cx="670281" cy="200055"/>
          </a:xfrm>
          <a:prstGeom prst="rect">
            <a:avLst/>
          </a:prstGeom>
          <a:solidFill>
            <a:schemeClr val="bg1"/>
          </a:solidFill>
          <a:ln>
            <a:solidFill>
              <a:srgbClr val="D2CFC9">
                <a:alpha val="52000"/>
              </a:srgb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dirty="0">
              <a:solidFill>
                <a:schemeClr val="tx1"/>
              </a:solidFill>
              <a:latin typeface="Verdana"/>
            </a:endParaRPr>
          </a:p>
        </p:txBody>
      </p:sp>
      <p:sp>
        <p:nvSpPr>
          <p:cNvPr id="11" name="Rektangel 10"/>
          <p:cNvSpPr/>
          <p:nvPr/>
        </p:nvSpPr>
        <p:spPr>
          <a:xfrm>
            <a:off x="302883" y="5113412"/>
            <a:ext cx="426911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***  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sz="1000" dirty="0">
              <a:solidFill>
                <a:prstClr val="black"/>
              </a:solidFill>
              <a:latin typeface="Calibri Light" panose="020F0302020204030204" pitchFamily="34" charset="0"/>
            </a:endParaRP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2B1E4847-EC72-9BBC-C475-2CC627752F0B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7204733"/>
              </p:ext>
            </p:extLst>
          </p:nvPr>
        </p:nvGraphicFramePr>
        <p:xfrm>
          <a:off x="4572001" y="850594"/>
          <a:ext cx="4472465" cy="2434096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4858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05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670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588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10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14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4527082"/>
                  </a:ext>
                </a:extLst>
              </a:tr>
              <a:tr h="361456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569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616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2 798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</a:tbl>
          </a:graphicData>
        </a:graphic>
      </p:graphicFrame>
      <p:graphicFrame>
        <p:nvGraphicFramePr>
          <p:cNvPr id="18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2150097"/>
              </p:ext>
            </p:extLst>
          </p:nvPr>
        </p:nvGraphicFramePr>
        <p:xfrm>
          <a:off x="4572000" y="3405029"/>
          <a:ext cx="4526144" cy="1219200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14668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14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758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19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98120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8120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157298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nb-NO" sz="1100" b="0" cap="none" spc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1 215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1 737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1 032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4466" y="99958"/>
            <a:ext cx="720000" cy="682599"/>
          </a:xfrm>
          <a:prstGeom prst="rect">
            <a:avLst/>
          </a:prstGeom>
        </p:spPr>
      </p:pic>
      <p:sp>
        <p:nvSpPr>
          <p:cNvPr id="13" name="TekstSylinder 12"/>
          <p:cNvSpPr txBox="1">
            <a:spLocks noChangeArrowheads="1"/>
          </p:cNvSpPr>
          <p:nvPr/>
        </p:nvSpPr>
        <p:spPr bwMode="auto">
          <a:xfrm>
            <a:off x="239344" y="79065"/>
            <a:ext cx="797481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 algn="r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 - tilgjengelighetsvurdering</a:t>
            </a:r>
            <a:endParaRPr lang="nb-NO" sz="24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4464001" y="4652742"/>
            <a:ext cx="453712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 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  <a:p>
            <a:r>
              <a:rPr lang="nb-NO" sz="1000" dirty="0">
                <a:latin typeface="Calibri Light" panose="020F0302020204030204" pitchFamily="34" charset="0"/>
              </a:rPr>
              <a:t>* Det vises bare objekter med avvikende krav for el. rullestol</a:t>
            </a:r>
          </a:p>
          <a:p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/>
          <p:cNvPicPr>
            <a:picLocks noChangeAspect="1"/>
          </p:cNvPicPr>
          <p:nvPr/>
        </p:nvPicPr>
        <p:blipFill rotWithShape="1">
          <a:blip r:embed="rId4"/>
          <a:srcRect t="10420" b="16133"/>
          <a:stretch/>
        </p:blipFill>
        <p:spPr>
          <a:xfrm>
            <a:off x="531430" y="5112001"/>
            <a:ext cx="3384000" cy="187924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86E5ADC1-D26F-AB8C-0CA4-781BBE04689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7000" y="825500"/>
            <a:ext cx="3377516" cy="1955800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867385A4-2820-B4C4-AEB9-B041E3BA59A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7000" y="3048000"/>
            <a:ext cx="3377516" cy="195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Sylinder 5"/>
          <p:cNvSpPr txBox="1"/>
          <p:nvPr/>
        </p:nvSpPr>
        <p:spPr>
          <a:xfrm>
            <a:off x="4756776" y="1450423"/>
            <a:ext cx="3483711" cy="15234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inngang &lt;50m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Tilleggskrav for gatelangs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800m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Trygt overgang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4756776" y="3694214"/>
            <a:ext cx="2929849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A93C7676-B89E-01EF-4D66-D92247C174F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0"/>
            <a:ext cx="3797783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A5BBBCB0-D25B-BEA3-6888-05B5E72C744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72000" y="1576388"/>
            <a:ext cx="3587329" cy="13080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Sittegrupper/ benker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45-50cm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</a:t>
            </a:r>
          </a:p>
        </p:txBody>
      </p:sp>
      <p:sp>
        <p:nvSpPr>
          <p:cNvPr id="9" name="TekstSylinder 8"/>
          <p:cNvSpPr txBox="1"/>
          <p:nvPr/>
        </p:nvSpPr>
        <p:spPr>
          <a:xfrm>
            <a:off x="4511919" y="3385518"/>
            <a:ext cx="4574075" cy="1738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Inngang til bygninger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HC-parkeringsplass &lt;50m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Dørtype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: automatisk eller halvautomatisk med manøverknappe (80-120cm høyde)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Adkomst Stigning ≤ 4,9°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0F2A10AD-C283-F1A4-90A0-621BD70F30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BE89A44E-CA05-17A0-A4F7-831A8A04C42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1016000"/>
            <a:ext cx="3424881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219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kstSylinder 15"/>
          <p:cNvSpPr txBox="1"/>
          <p:nvPr/>
        </p:nvSpPr>
        <p:spPr>
          <a:xfrm>
            <a:off x="4572000" y="1576388"/>
            <a:ext cx="29453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1,2°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3D51D1B8-C9BB-79EC-3091-726167382A6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871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4810895"/>
              </p:ext>
            </p:extLst>
          </p:nvPr>
        </p:nvGraphicFramePr>
        <p:xfrm>
          <a:off x="4417293" y="3609608"/>
          <a:ext cx="4464000" cy="77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2000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Kontrast på inngangsparti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(antall)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8095"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med god kontrast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 med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middels/ dårlig </a:t>
                      </a:r>
                      <a:r>
                        <a:rPr lang="nb-NO" sz="1000" dirty="0">
                          <a:latin typeface="Calibri Light" panose="020F0302020204030204" pitchFamily="34" charset="0"/>
                        </a:rPr>
                        <a:t>kontrast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4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6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265819" y="128863"/>
            <a:ext cx="720000" cy="684000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graphicFrame>
        <p:nvGraphicFramePr>
          <p:cNvPr id="13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104782"/>
              </p:ext>
            </p:extLst>
          </p:nvPr>
        </p:nvGraphicFramePr>
        <p:xfrm>
          <a:off x="4417293" y="1396988"/>
          <a:ext cx="4500000" cy="1310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618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8197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 med god kontrast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uten ledelinje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3 984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Med fast og jevnt veidekke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3 048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  <a:endParaRPr lang="nb-NO" sz="20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304A5863-D445-9205-E841-EF16209A594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000" y="1016000"/>
            <a:ext cx="3514303" cy="19812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91F74074-2C63-953A-E54C-B80D793DAC9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0" y="3175000"/>
            <a:ext cx="3504506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24424</TotalTime>
  <Words>517</Words>
  <Application>Microsoft Office PowerPoint</Application>
  <PresentationFormat>Skjermfremvisning (16:10)</PresentationFormat>
  <Paragraphs>145</Paragraphs>
  <Slides>7</Slides>
  <Notes>5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513</cp:revision>
  <dcterms:created xsi:type="dcterms:W3CDTF">2012-04-19T09:19:28Z</dcterms:created>
  <dcterms:modified xsi:type="dcterms:W3CDTF">2023-01-26T11:23:04Z</dcterms:modified>
</cp:coreProperties>
</file>