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9"/>
  </p:notesMasterIdLst>
  <p:handoutMasterIdLst>
    <p:handoutMasterId r:id="rId10"/>
  </p:handoutMasterIdLst>
  <p:sldIdLst>
    <p:sldId id="256" r:id="rId2"/>
    <p:sldId id="411" r:id="rId3"/>
    <p:sldId id="406" r:id="rId4"/>
    <p:sldId id="412" r:id="rId5"/>
    <p:sldId id="414" r:id="rId6"/>
    <p:sldId id="413" r:id="rId7"/>
    <p:sldId id="407" r:id="rId8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1"/>
            <p14:sldId id="406"/>
            <p14:sldId id="412"/>
            <p14:sldId id="414"/>
            <p14:sldId id="413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48">
          <p15:clr>
            <a:srgbClr val="A4A3A4"/>
          </p15:clr>
        </p15:guide>
        <p15:guide id="2" orient="horz" pos="3274">
          <p15:clr>
            <a:srgbClr val="A4A3A4"/>
          </p15:clr>
        </p15:guide>
        <p15:guide id="3" orient="horz" pos="283">
          <p15:clr>
            <a:srgbClr val="A4A3A4"/>
          </p15:clr>
        </p15:guide>
        <p15:guide id="4" orient="horz" pos="993">
          <p15:clr>
            <a:srgbClr val="A4A3A4"/>
          </p15:clr>
        </p15:guide>
        <p15:guide id="5" pos="5670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158" userDrawn="1">
          <p15:clr>
            <a:srgbClr val="A4A3A4"/>
          </p15:clr>
        </p15:guide>
        <p15:guide id="8" pos="192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F79"/>
    <a:srgbClr val="19355A"/>
    <a:srgbClr val="CEDAE4"/>
    <a:srgbClr val="6B99CB"/>
    <a:srgbClr val="E2F3D9"/>
    <a:srgbClr val="C7E7B7"/>
    <a:srgbClr val="7BA664"/>
    <a:srgbClr val="89CD66"/>
    <a:srgbClr val="A4D76B"/>
    <a:srgbClr val="74B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1" autoAdjust="0"/>
    <p:restoredTop sz="86013" autoAdjust="0"/>
  </p:normalViewPr>
  <p:slideViewPr>
    <p:cSldViewPr snapToGrid="0">
      <p:cViewPr varScale="1">
        <p:scale>
          <a:sx n="133" d="100"/>
          <a:sy n="133" d="100"/>
        </p:scale>
        <p:origin x="864" y="126"/>
      </p:cViewPr>
      <p:guideLst>
        <p:guide orient="horz" pos="1148"/>
        <p:guide orient="horz" pos="3274"/>
        <p:guide orient="horz" pos="283"/>
        <p:guide orient="horz" pos="993"/>
        <p:guide pos="5670"/>
        <p:guide pos="2880"/>
        <p:guide pos="158"/>
        <p:guide pos="192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685800" y="684213"/>
            <a:ext cx="5486400" cy="34290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7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0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174F79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174F79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174F79"/>
                </a:solidFill>
                <a:cs typeface="Verdana"/>
              </a:rPr>
              <a:t>Søndre Land</a:t>
            </a:r>
            <a:endParaRPr lang="nb-NO" sz="2800" dirty="0">
              <a:solidFill>
                <a:srgbClr val="174F79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204271"/>
              </p:ext>
            </p:extLst>
          </p:nvPr>
        </p:nvGraphicFramePr>
        <p:xfrm>
          <a:off x="258294" y="1089631"/>
          <a:ext cx="4080228" cy="16107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6744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12/2021*</a:t>
                      </a:r>
                      <a:endParaRPr lang="nb-NO" sz="1200" b="1" kern="1200" dirty="0">
                        <a:solidFill>
                          <a:schemeClr val="lt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3302267"/>
                  </a:ext>
                </a:extLst>
              </a:tr>
            </a:tbl>
          </a:graphicData>
        </a:graphic>
      </p:graphicFrame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3414803"/>
              </p:ext>
            </p:extLst>
          </p:nvPr>
        </p:nvGraphicFramePr>
        <p:xfrm>
          <a:off x="272694" y="3533855"/>
          <a:ext cx="4652106" cy="15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2016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2019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til bygg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Sittegruppe (antall)***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1788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(meter)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258294" y="151201"/>
            <a:ext cx="8420850" cy="86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Kartlagte objekt</a:t>
            </a:r>
          </a:p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status </a:t>
            </a: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31.12.2020</a:t>
            </a:r>
          </a:p>
        </p:txBody>
      </p:sp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258294" y="3024000"/>
            <a:ext cx="8420850" cy="509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000" dirty="0">
                <a:solidFill>
                  <a:schemeClr val="accent6">
                    <a:lumMod val="75000"/>
                  </a:schemeClr>
                </a:solidFill>
                <a:latin typeface="Verdana"/>
                <a:cs typeface="Verdana"/>
              </a:rPr>
              <a:t>- historikk (per 31.12.)**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161261" y="267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Vanskelig tilgjengelig, Ikke tilgjengelig og Ikke vurdert</a:t>
            </a:r>
          </a:p>
        </p:txBody>
      </p:sp>
      <p:sp>
        <p:nvSpPr>
          <p:cNvPr id="10" name="Rektangel 9"/>
          <p:cNvSpPr/>
          <p:nvPr/>
        </p:nvSpPr>
        <p:spPr>
          <a:xfrm>
            <a:off x="272694" y="5313467"/>
            <a:ext cx="670281" cy="200055"/>
          </a:xfrm>
          <a:prstGeom prst="rect">
            <a:avLst/>
          </a:prstGeom>
          <a:solidFill>
            <a:schemeClr val="bg1"/>
          </a:solidFill>
          <a:ln>
            <a:solidFill>
              <a:srgbClr val="D2CFC9">
                <a:alpha val="52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>
              <a:solidFill>
                <a:schemeClr val="tx1"/>
              </a:solidFill>
              <a:latin typeface="Verdana"/>
            </a:endParaRPr>
          </a:p>
        </p:txBody>
      </p:sp>
      <p:sp>
        <p:nvSpPr>
          <p:cNvPr id="11" name="Rektangel 10"/>
          <p:cNvSpPr/>
          <p:nvPr/>
        </p:nvSpPr>
        <p:spPr>
          <a:xfrm>
            <a:off x="302883" y="5113412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pPr lvl="0"/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***  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sz="10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11AE7F4-BDAA-E07F-1B11-CEA668FB423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586344"/>
              </p:ext>
            </p:extLst>
          </p:nvPr>
        </p:nvGraphicFramePr>
        <p:xfrm>
          <a:off x="4572001" y="850594"/>
          <a:ext cx="4472465" cy="243409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485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5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8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100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1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527082"/>
                  </a:ext>
                </a:extLst>
              </a:tr>
              <a:tr h="361456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524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</a:tbl>
          </a:graphicData>
        </a:graphic>
      </p:graphicFrame>
      <p:graphicFrame>
        <p:nvGraphicFramePr>
          <p:cNvPr id="18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674259"/>
              </p:ext>
            </p:extLst>
          </p:nvPr>
        </p:nvGraphicFramePr>
        <p:xfrm>
          <a:off x="4572000" y="3405029"/>
          <a:ext cx="4526144" cy="121920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1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9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8120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157298">
                <a:tc>
                  <a:txBody>
                    <a:bodyPr/>
                    <a:lstStyle/>
                    <a:p>
                      <a:pPr algn="l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Inngang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nb-NO" sz="11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Vei (meter)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524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2">
                          <a:lumMod val="1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66" y="99958"/>
            <a:ext cx="720000" cy="682599"/>
          </a:xfrm>
          <a:prstGeom prst="rect">
            <a:avLst/>
          </a:prstGeom>
        </p:spPr>
      </p:pic>
      <p:sp>
        <p:nvSpPr>
          <p:cNvPr id="13" name="TekstSylinder 12"/>
          <p:cNvSpPr txBox="1">
            <a:spLocks noChangeArrowheads="1"/>
          </p:cNvSpPr>
          <p:nvPr/>
        </p:nvSpPr>
        <p:spPr bwMode="auto">
          <a:xfrm>
            <a:off x="239344" y="79065"/>
            <a:ext cx="79748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 algn="r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 - tilgjengelighetsvurdering</a:t>
            </a:r>
            <a:endParaRPr lang="nb-NO" sz="24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4464001" y="4652742"/>
            <a:ext cx="45371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 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  <a:p>
            <a:r>
              <a:rPr lang="nb-NO" sz="1000" dirty="0">
                <a:latin typeface="Calibri Light" panose="020F0302020204030204" pitchFamily="34" charset="0"/>
              </a:rPr>
              <a:t>* Det vises bare objekter med avvikende krav for el. rullestol</a:t>
            </a:r>
          </a:p>
          <a:p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/>
          <p:cNvPicPr>
            <a:picLocks noChangeAspect="1"/>
          </p:cNvPicPr>
          <p:nvPr/>
        </p:nvPicPr>
        <p:blipFill rotWithShape="1">
          <a:blip r:embed="rId4"/>
          <a:srcRect t="10420" b="16133"/>
          <a:stretch/>
        </p:blipFill>
        <p:spPr>
          <a:xfrm>
            <a:off x="531430" y="5112001"/>
            <a:ext cx="3384000" cy="18792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7FEB668-B424-1B44-99FC-34F8D896D8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825500"/>
            <a:ext cx="3377516" cy="19558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B1D142AC-78E5-F6E0-631B-2AE98F86EA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000" y="3048000"/>
            <a:ext cx="3377516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/>
          <p:cNvSpPr txBox="1"/>
          <p:nvPr/>
        </p:nvSpPr>
        <p:spPr>
          <a:xfrm>
            <a:off x="4756776" y="1450423"/>
            <a:ext cx="3483711" cy="1523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inngang &lt;50m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Tilleggskrav for gatelangs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800m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Trygt overgang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756776" y="3694214"/>
            <a:ext cx="2929849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42EE037-4E1D-117A-CB30-4C3FCDB10B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0"/>
            <a:ext cx="3797783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DEE5BA4-6420-12ED-569F-201AE39ED3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72000" y="1576388"/>
            <a:ext cx="3587329" cy="1308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Sittegrupper/ benker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45-50cm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4511919" y="3385518"/>
            <a:ext cx="4574075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Inngang til bygninger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Avstand til HC-parkeringsplass &lt;50m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Dørtype</a:t>
            </a: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: automatisk eller halvautomatisk med manøverknappe (80-120cm høyde)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Adkomst Stigning ≤ 4,9°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ACD6F96-B2C9-3181-29FC-6BEA76FE1B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175001"/>
            <a:ext cx="3796548" cy="21463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3AB45E4-379D-3A1B-47CB-4E620B5CBC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016000"/>
            <a:ext cx="3424881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1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kstSylinder 15"/>
          <p:cNvSpPr txBox="1"/>
          <p:nvPr/>
        </p:nvSpPr>
        <p:spPr>
          <a:xfrm>
            <a:off x="4572000" y="1576388"/>
            <a:ext cx="29453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1,2°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58401"/>
            <a:ext cx="8420850" cy="801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013" y="79163"/>
            <a:ext cx="720000" cy="682599"/>
          </a:xfrm>
          <a:prstGeom prst="rect">
            <a:avLst/>
          </a:prstGeom>
        </p:spPr>
      </p:pic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4C93B00-BF93-7AAE-71A9-8ED4E211A9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016001"/>
            <a:ext cx="3796548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87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2899859"/>
              </p:ext>
            </p:extLst>
          </p:nvPr>
        </p:nvGraphicFramePr>
        <p:xfrm>
          <a:off x="4417293" y="3609608"/>
          <a:ext cx="4464000" cy="77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Kontrast på inngangsparti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(antall)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095"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med god kontrast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Innganger med</a:t>
                      </a: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 middels/ dårlig </a:t>
                      </a:r>
                      <a:r>
                        <a:rPr lang="nb-NO" sz="1000" dirty="0">
                          <a:latin typeface="Calibri Light" panose="020F0302020204030204" pitchFamily="34" charset="0"/>
                        </a:rPr>
                        <a:t>kontrast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265819" y="128863"/>
            <a:ext cx="720000" cy="684000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graphicFrame>
        <p:nvGraphicFramePr>
          <p:cNvPr id="13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60563"/>
              </p:ext>
            </p:extLst>
          </p:nvPr>
        </p:nvGraphicFramePr>
        <p:xfrm>
          <a:off x="4417293" y="1396988"/>
          <a:ext cx="450000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8197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B99C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</a:t>
                      </a: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med ledelinje med god kontrast</a:t>
                      </a:r>
                    </a:p>
                  </a:txBody>
                  <a:tcPr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Vei uten ledelinje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524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1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Med fast og jevnt veidekke</a:t>
                      </a:r>
                    </a:p>
                  </a:txBody>
                  <a:tcPr anchor="ctr">
                    <a:solidFill>
                      <a:srgbClr val="CEDA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524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CEDA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chemeClr val="accent6">
                    <a:lumMod val="75000"/>
                  </a:schemeClr>
                </a:solidFill>
                <a:cs typeface="Verdana"/>
              </a:rPr>
            </a:br>
            <a:r>
              <a:rPr lang="nb-NO" sz="2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chemeClr val="accent6">
                    <a:lumMod val="75000"/>
                  </a:schemeClr>
                </a:solidFill>
                <a:cs typeface="Verdana"/>
              </a:rPr>
              <a:t>*</a:t>
            </a:r>
            <a:endParaRPr lang="nb-NO" sz="2000" dirty="0">
              <a:solidFill>
                <a:schemeClr val="accent6">
                  <a:lumMod val="75000"/>
                </a:schemeClr>
              </a:solidFill>
              <a:cs typeface="Verdana"/>
            </a:endParaRPr>
          </a:p>
        </p:txBody>
      </p:sp>
      <p:sp>
        <p:nvSpPr>
          <p:cNvPr id="15" name="TekstSylinder 14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042C7D8-55D0-9C7A-E9D3-ADED6817BE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16000"/>
            <a:ext cx="3514303" cy="198120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A1CC45D-0825-17C2-305F-34914128CA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175000"/>
            <a:ext cx="3504506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24424</TotalTime>
  <Words>509</Words>
  <Application>Microsoft Office PowerPoint</Application>
  <PresentationFormat>Skjermfremvisning (16:10)</PresentationFormat>
  <Paragraphs>145</Paragraphs>
  <Slides>7</Slides>
  <Notes>5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513</cp:revision>
  <dcterms:created xsi:type="dcterms:W3CDTF">2012-04-19T09:19:28Z</dcterms:created>
  <dcterms:modified xsi:type="dcterms:W3CDTF">2023-01-26T11:09:54Z</dcterms:modified>
</cp:coreProperties>
</file>