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7" r:id="rId1"/>
  </p:sldMasterIdLst>
  <p:notesMasterIdLst>
    <p:notesMasterId r:id="rId9"/>
  </p:notesMasterIdLst>
  <p:handoutMasterIdLst>
    <p:handoutMasterId r:id="rId10"/>
  </p:handoutMasterIdLst>
  <p:sldIdLst>
    <p:sldId id="256" r:id="rId2"/>
    <p:sldId id="411" r:id="rId3"/>
    <p:sldId id="406" r:id="rId4"/>
    <p:sldId id="412" r:id="rId5"/>
    <p:sldId id="414" r:id="rId6"/>
    <p:sldId id="413" r:id="rId7"/>
    <p:sldId id="407" r:id="rId8"/>
  </p:sldIdLst>
  <p:sldSz cx="9144000" cy="5715000" type="screen16x1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299BD01-70D7-5F4D-BA49-6218BC8569A6}">
          <p14:sldIdLst>
            <p14:sldId id="256"/>
            <p14:sldId id="411"/>
            <p14:sldId id="406"/>
            <p14:sldId id="412"/>
            <p14:sldId id="414"/>
            <p14:sldId id="413"/>
            <p14:sldId id="407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148">
          <p15:clr>
            <a:srgbClr val="A4A3A4"/>
          </p15:clr>
        </p15:guide>
        <p15:guide id="2" orient="horz" pos="3274">
          <p15:clr>
            <a:srgbClr val="A4A3A4"/>
          </p15:clr>
        </p15:guide>
        <p15:guide id="3" orient="horz" pos="283">
          <p15:clr>
            <a:srgbClr val="A4A3A4"/>
          </p15:clr>
        </p15:guide>
        <p15:guide id="4" orient="horz" pos="993">
          <p15:clr>
            <a:srgbClr val="A4A3A4"/>
          </p15:clr>
        </p15:guide>
        <p15:guide id="5" pos="5670" userDrawn="1">
          <p15:clr>
            <a:srgbClr val="A4A3A4"/>
          </p15:clr>
        </p15:guide>
        <p15:guide id="6" pos="2880" userDrawn="1">
          <p15:clr>
            <a:srgbClr val="A4A3A4"/>
          </p15:clr>
        </p15:guide>
        <p15:guide id="7" pos="158" userDrawn="1">
          <p15:clr>
            <a:srgbClr val="A4A3A4"/>
          </p15:clr>
        </p15:guide>
        <p15:guide id="8" pos="192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thrin Bögelsack" initials="KB" lastIdx="10" clrIdx="0">
    <p:extLst>
      <p:ext uri="{19B8F6BF-5375-455C-9EA6-DF929625EA0E}">
        <p15:presenceInfo xmlns:p15="http://schemas.microsoft.com/office/powerpoint/2012/main" userId="S-1-5-21-2296252915-918587004-2439252473-3030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74F79"/>
    <a:srgbClr val="19355A"/>
    <a:srgbClr val="CEDAE4"/>
    <a:srgbClr val="6B99CB"/>
    <a:srgbClr val="E2F3D9"/>
    <a:srgbClr val="C7E7B7"/>
    <a:srgbClr val="7BA664"/>
    <a:srgbClr val="89CD66"/>
    <a:srgbClr val="A4D76B"/>
    <a:srgbClr val="74B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-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iddels stil 2 - utheving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iddels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Ingen stil, ingen rutenet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741" autoAdjust="0"/>
    <p:restoredTop sz="86013" autoAdjust="0"/>
  </p:normalViewPr>
  <p:slideViewPr>
    <p:cSldViewPr snapToGrid="0">
      <p:cViewPr varScale="1">
        <p:scale>
          <a:sx n="133" d="100"/>
          <a:sy n="133" d="100"/>
        </p:scale>
        <p:origin x="864" y="126"/>
      </p:cViewPr>
      <p:guideLst>
        <p:guide orient="horz" pos="1148"/>
        <p:guide orient="horz" pos="3274"/>
        <p:guide orient="horz" pos="283"/>
        <p:guide orient="horz" pos="993"/>
        <p:guide pos="5670"/>
        <p:guide pos="2880"/>
        <p:guide pos="158"/>
        <p:guide pos="192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108" d="100"/>
          <a:sy n="108" d="100"/>
        </p:scale>
        <p:origin x="-3352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E74104-B49D-A24F-9FDC-6425A7533FCA}" type="datetimeFigureOut">
              <a:rPr lang="en-US" smtClean="0"/>
              <a:pPr/>
              <a:t>1/26/2023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9375A6-C67B-D94A-A4C8-98E66B1EC4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0431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039D95-AFFA-7244-A21B-AD38611FF297}" type="datetimeFigureOut">
              <a:rPr lang="en-US" smtClean="0"/>
              <a:pPr/>
              <a:t>1/26/2023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Click to edit Master text styles</a:t>
            </a:r>
          </a:p>
          <a:p>
            <a:pPr lvl="1"/>
            <a:r>
              <a:rPr lang="nb-NO"/>
              <a:t>Second level</a:t>
            </a:r>
          </a:p>
          <a:p>
            <a:pPr lvl="2"/>
            <a:r>
              <a:rPr lang="nb-NO"/>
              <a:t>Third level</a:t>
            </a:r>
          </a:p>
          <a:p>
            <a:pPr lvl="3"/>
            <a:r>
              <a:rPr lang="nb-NO"/>
              <a:t>Fourth level</a:t>
            </a:r>
          </a:p>
          <a:p>
            <a:pPr lvl="4"/>
            <a:r>
              <a:rPr lang="nb-NO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48449B-49F5-3C4D-8212-7213E250F7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662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685800" y="684213"/>
            <a:ext cx="5486400" cy="3429000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DC3C64-C187-49FA-8216-5CC4CE4A84DD}" type="slidenum">
              <a:rPr lang="nb-NO" smtClean="0"/>
              <a:pPr/>
              <a:t>1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190182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9687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75024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96737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56037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962" y="440849"/>
            <a:ext cx="1700686" cy="124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g s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001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plass til custom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5" y="5296396"/>
            <a:ext cx="802190" cy="277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374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10" name="Rectangle 9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6" name="Rectangle 5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266411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3" r:id="rId3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4800" b="1" i="0" kern="1200" spc="-100">
          <a:solidFill>
            <a:srgbClr val="4C4D4A"/>
          </a:solidFill>
          <a:effectLst>
            <a:outerShdw blurRad="12700" dist="12700" dir="5400000" algn="tl" rotWithShape="0">
              <a:schemeClr val="bg1"/>
            </a:outerShdw>
          </a:effectLst>
          <a:latin typeface="Verdana"/>
          <a:ea typeface="+mj-ea"/>
          <a:cs typeface="Verdan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676767"/>
          </a:solidFill>
          <a:latin typeface="Verdana"/>
          <a:ea typeface="+mn-ea"/>
          <a:cs typeface="Verdana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676767"/>
          </a:solidFill>
          <a:latin typeface="Verdana"/>
          <a:ea typeface="+mn-ea"/>
          <a:cs typeface="Verdana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676767"/>
          </a:solidFill>
          <a:latin typeface="Verdana"/>
          <a:ea typeface="+mn-ea"/>
          <a:cs typeface="Verdana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676767"/>
          </a:solidFill>
          <a:latin typeface="Verdana"/>
          <a:ea typeface="+mn-ea"/>
          <a:cs typeface="Verdana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676767"/>
          </a:solidFill>
          <a:latin typeface="Verdana"/>
          <a:ea typeface="+mn-ea"/>
          <a:cs typeface="Verdan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emf"/><Relationship Id="rId5" Type="http://schemas.openxmlformats.org/officeDocument/2006/relationships/image" Target="../media/image6.emf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emf"/><Relationship Id="rId4" Type="http://schemas.openxmlformats.org/officeDocument/2006/relationships/image" Target="../media/image8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emf"/><Relationship Id="rId4" Type="http://schemas.openxmlformats.org/officeDocument/2006/relationships/image" Target="../media/image10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kstSylinder 7"/>
          <p:cNvSpPr txBox="1">
            <a:spLocks noChangeArrowheads="1"/>
          </p:cNvSpPr>
          <p:nvPr/>
        </p:nvSpPr>
        <p:spPr bwMode="auto">
          <a:xfrm>
            <a:off x="407890" y="2039774"/>
            <a:ext cx="842085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lvl="0" algn="r"/>
            <a:r>
              <a:rPr lang="nb-NO" sz="3200" dirty="0">
                <a:solidFill>
                  <a:srgbClr val="174F79"/>
                </a:solidFill>
                <a:latin typeface="Verdana"/>
                <a:ea typeface="+mn-ea"/>
                <a:cs typeface="Verdana"/>
              </a:rPr>
              <a:t>Tilgjengelighetsvurderinger</a:t>
            </a:r>
            <a:br>
              <a:rPr lang="nb-NO" sz="3200" dirty="0">
                <a:solidFill>
                  <a:srgbClr val="174F79"/>
                </a:solidFill>
                <a:latin typeface="Verdana"/>
                <a:ea typeface="+mn-ea"/>
                <a:cs typeface="Verdana"/>
              </a:rPr>
            </a:br>
            <a: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  <a:t>- for rullestolbrukere og synshemmede</a:t>
            </a:r>
            <a:b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</a:br>
            <a: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  <a:t> </a:t>
            </a:r>
          </a:p>
          <a:p>
            <a:pPr lvl="0" algn="r"/>
            <a:r>
              <a:rPr lang="nb-NO" sz="2400">
                <a:solidFill>
                  <a:srgbClr val="174F79"/>
                </a:solidFill>
                <a:cs typeface="Verdana"/>
              </a:rPr>
              <a:t>Molde</a:t>
            </a:r>
            <a:endParaRPr lang="nb-NO" sz="2800" dirty="0">
              <a:solidFill>
                <a:srgbClr val="174F79"/>
              </a:solidFill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69584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504435"/>
              </p:ext>
            </p:extLst>
          </p:nvPr>
        </p:nvGraphicFramePr>
        <p:xfrm>
          <a:off x="258294" y="1089631"/>
          <a:ext cx="4080228" cy="161074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855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46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86744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Kartlagte objekter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200" b="1" kern="120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12/2021*</a:t>
                      </a:r>
                      <a:endParaRPr lang="nb-NO" sz="1200" b="1" kern="1200" dirty="0">
                        <a:solidFill>
                          <a:schemeClr val="lt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til bygg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75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71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78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Sittegruppe (antall)**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76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(meter)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12 856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83302267"/>
                  </a:ext>
                </a:extLst>
              </a:tr>
            </a:tbl>
          </a:graphicData>
        </a:graphic>
      </p:graphicFrame>
      <p:graphicFrame>
        <p:nvGraphicFramePr>
          <p:cNvPr id="17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70420614"/>
              </p:ext>
            </p:extLst>
          </p:nvPr>
        </p:nvGraphicFramePr>
        <p:xfrm>
          <a:off x="272694" y="3533855"/>
          <a:ext cx="4652106" cy="154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39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9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52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50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78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2016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2017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2018</a:t>
                      </a: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>
                          <a:latin typeface="Calibri Light" panose="020F0302020204030204" pitchFamily="34" charset="0"/>
                        </a:rPr>
                        <a:t>2019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til bygg (antall)</a:t>
                      </a: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75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75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71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71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79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79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608726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Sittegruppe (antall)***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15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23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37317885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(meter)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12 859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12 856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0627214"/>
                  </a:ext>
                </a:extLst>
              </a:tr>
            </a:tbl>
          </a:graphicData>
        </a:graphic>
      </p:graphicFrame>
      <p:sp>
        <p:nvSpPr>
          <p:cNvPr id="7" name="TekstSylinder 7"/>
          <p:cNvSpPr txBox="1">
            <a:spLocks noChangeArrowheads="1"/>
          </p:cNvSpPr>
          <p:nvPr/>
        </p:nvSpPr>
        <p:spPr bwMode="auto">
          <a:xfrm>
            <a:off x="258294" y="151201"/>
            <a:ext cx="8420850" cy="8624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Kartlagte objekt</a:t>
            </a:r>
          </a:p>
          <a:p>
            <a:pPr lvl="0"/>
            <a:r>
              <a:rPr lang="nb-NO" sz="20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- status </a:t>
            </a: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31.12.2020</a:t>
            </a:r>
          </a:p>
        </p:txBody>
      </p:sp>
      <p:sp>
        <p:nvSpPr>
          <p:cNvPr id="5" name="TekstSylinder 7"/>
          <p:cNvSpPr txBox="1">
            <a:spLocks noChangeArrowheads="1"/>
          </p:cNvSpPr>
          <p:nvPr/>
        </p:nvSpPr>
        <p:spPr bwMode="auto">
          <a:xfrm>
            <a:off x="258294" y="3024000"/>
            <a:ext cx="8420850" cy="5098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0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- historikk (per 31.12.)**</a:t>
            </a:r>
          </a:p>
        </p:txBody>
      </p:sp>
      <p:sp>
        <p:nvSpPr>
          <p:cNvPr id="6" name="TekstSylinder 5"/>
          <p:cNvSpPr txBox="1"/>
          <p:nvPr/>
        </p:nvSpPr>
        <p:spPr>
          <a:xfrm>
            <a:off x="161261" y="2673533"/>
            <a:ext cx="41700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Summen inneholder alle kategorier: Tilgjengelig, Vanskelig tilgjengelig, Ikke tilgjengelig og Ikke vurdert</a:t>
            </a:r>
          </a:p>
        </p:txBody>
      </p:sp>
      <p:sp>
        <p:nvSpPr>
          <p:cNvPr id="10" name="Rektangel 9"/>
          <p:cNvSpPr/>
          <p:nvPr/>
        </p:nvSpPr>
        <p:spPr>
          <a:xfrm>
            <a:off x="272694" y="5313467"/>
            <a:ext cx="670281" cy="200055"/>
          </a:xfrm>
          <a:prstGeom prst="rect">
            <a:avLst/>
          </a:prstGeom>
          <a:solidFill>
            <a:schemeClr val="bg1"/>
          </a:solidFill>
          <a:ln>
            <a:solidFill>
              <a:srgbClr val="D2CFC9">
                <a:alpha val="52000"/>
              </a:srgb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 dirty="0">
              <a:solidFill>
                <a:schemeClr val="tx1"/>
              </a:solidFill>
              <a:latin typeface="Verdana"/>
            </a:endParaRPr>
          </a:p>
        </p:txBody>
      </p:sp>
      <p:sp>
        <p:nvSpPr>
          <p:cNvPr id="11" name="Rektangel 10"/>
          <p:cNvSpPr/>
          <p:nvPr/>
        </p:nvSpPr>
        <p:spPr>
          <a:xfrm>
            <a:off x="302883" y="5113412"/>
            <a:ext cx="426911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pga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kommunesamslåing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må vi begynne å med historikk på nytt i 2020</a:t>
            </a:r>
          </a:p>
          <a:p>
            <a:pPr lvl="0"/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***   Inneholder alle sittegrupper og benker fra tettsteds- og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friluftskartlegging</a:t>
            </a:r>
            <a:endParaRPr lang="nb-NO" sz="1000" dirty="0">
              <a:solidFill>
                <a:prstClr val="black"/>
              </a:solidFill>
              <a:latin typeface="Calibri Light" panose="020F0302020204030204" pitchFamily="34" charset="0"/>
            </a:endParaRPr>
          </a:p>
        </p:txBody>
      </p:sp>
      <p:pic>
        <p:nvPicPr>
          <p:cNvPr id="3" name="Bilde 2">
            <a:extLst>
              <a:ext uri="{FF2B5EF4-FFF2-40B4-BE49-F238E27FC236}">
                <a16:creationId xmlns:a16="http://schemas.microsoft.com/office/drawing/2014/main" id="{DC4B8D8B-9AD6-7DE2-FA53-E0C110E1C469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0" y="101600"/>
            <a:ext cx="3568700" cy="546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3399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18620819"/>
              </p:ext>
            </p:extLst>
          </p:nvPr>
        </p:nvGraphicFramePr>
        <p:xfrm>
          <a:off x="4572001" y="850594"/>
          <a:ext cx="4472465" cy="2434096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4858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6059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6708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5888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Manuell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17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24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32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6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65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29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5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44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5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25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46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64527082"/>
                  </a:ext>
                </a:extLst>
              </a:tr>
              <a:tr h="361456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Vei (meter)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5 262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2 942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4 412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</a:tbl>
          </a:graphicData>
        </a:graphic>
      </p:graphicFrame>
      <p:graphicFrame>
        <p:nvGraphicFramePr>
          <p:cNvPr id="18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63567237"/>
              </p:ext>
            </p:extLst>
          </p:nvPr>
        </p:nvGraphicFramePr>
        <p:xfrm>
          <a:off x="4572000" y="3405029"/>
          <a:ext cx="4526144" cy="1219200"/>
        </p:xfrm>
        <a:graphic>
          <a:graphicData uri="http://schemas.openxmlformats.org/drawingml/2006/table">
            <a:tbl>
              <a:tblPr firstRow="1" bandRow="1">
                <a:effectLst/>
                <a:tableStyleId>{5C22544A-7EE6-4342-B048-85BDC9FD1C3A}</a:tableStyleId>
              </a:tblPr>
              <a:tblGrid>
                <a:gridCol w="14668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914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758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9199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98120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Elektrisk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 *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8120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157298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24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26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12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nb-NO" sz="1100" b="0" cap="none" spc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Vei (meter)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8 186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1 895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2 483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4466" y="99958"/>
            <a:ext cx="720000" cy="682599"/>
          </a:xfrm>
          <a:prstGeom prst="rect">
            <a:avLst/>
          </a:prstGeom>
        </p:spPr>
      </p:pic>
      <p:sp>
        <p:nvSpPr>
          <p:cNvPr id="13" name="TekstSylinder 12"/>
          <p:cNvSpPr txBox="1">
            <a:spLocks noChangeArrowheads="1"/>
          </p:cNvSpPr>
          <p:nvPr/>
        </p:nvSpPr>
        <p:spPr bwMode="auto">
          <a:xfrm>
            <a:off x="239344" y="79065"/>
            <a:ext cx="797481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 algn="r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 - tilgjengelighetsvurdering</a:t>
            </a:r>
            <a:endParaRPr lang="nb-NO" sz="2400" dirty="0">
              <a:solidFill>
                <a:schemeClr val="accent6">
                  <a:lumMod val="75000"/>
                </a:schemeClr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4464001" y="4652742"/>
            <a:ext cx="453712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**  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  <a:p>
            <a:r>
              <a:rPr lang="nb-NO" sz="1000" dirty="0">
                <a:latin typeface="Calibri Light" panose="020F0302020204030204" pitchFamily="34" charset="0"/>
              </a:rPr>
              <a:t>* Det vises bare objekter med avvikende krav for el. rullestol</a:t>
            </a:r>
          </a:p>
          <a:p>
            <a:endParaRPr lang="nb-NO" sz="1000" dirty="0">
              <a:latin typeface="Calibri Light" panose="020F0302020204030204" pitchFamily="34" charset="0"/>
            </a:endParaRPr>
          </a:p>
        </p:txBody>
      </p:sp>
      <p:pic>
        <p:nvPicPr>
          <p:cNvPr id="2" name="Bilde 1"/>
          <p:cNvPicPr>
            <a:picLocks noChangeAspect="1"/>
          </p:cNvPicPr>
          <p:nvPr/>
        </p:nvPicPr>
        <p:blipFill rotWithShape="1">
          <a:blip r:embed="rId4"/>
          <a:srcRect t="10420" b="16133"/>
          <a:stretch/>
        </p:blipFill>
        <p:spPr>
          <a:xfrm>
            <a:off x="531430" y="5112001"/>
            <a:ext cx="3384000" cy="187924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3469A672-790A-669B-864F-EBC2B26B683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7000" y="825500"/>
            <a:ext cx="3377516" cy="1955800"/>
          </a:xfrm>
          <a:prstGeom prst="rect">
            <a:avLst/>
          </a:prstGeom>
        </p:spPr>
      </p:pic>
      <p:pic>
        <p:nvPicPr>
          <p:cNvPr id="4" name="Bilde 3">
            <a:extLst>
              <a:ext uri="{FF2B5EF4-FFF2-40B4-BE49-F238E27FC236}">
                <a16:creationId xmlns:a16="http://schemas.microsoft.com/office/drawing/2014/main" id="{724F1B5D-EA50-45B7-B706-670D65E19F1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7000" y="3048000"/>
            <a:ext cx="3377516" cy="195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192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kstSylinder 5"/>
          <p:cNvSpPr txBox="1"/>
          <p:nvPr/>
        </p:nvSpPr>
        <p:spPr>
          <a:xfrm>
            <a:off x="4756776" y="1450423"/>
            <a:ext cx="3483711" cy="152349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Avstand til inngang &lt;50m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600m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Markering: Skilt og Avgrensing på bakken</a:t>
            </a:r>
          </a:p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Tilleggskrav for gatelangs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800m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Trygt overgang</a:t>
            </a:r>
          </a:p>
        </p:txBody>
      </p:sp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7" name="TekstSylinder 6"/>
          <p:cNvSpPr txBox="1"/>
          <p:nvPr/>
        </p:nvSpPr>
        <p:spPr>
          <a:xfrm>
            <a:off x="4756776" y="3694214"/>
            <a:ext cx="2929849" cy="9079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Parkeringsområder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5% av alle parkeringsplasser må være HC-plasser, men minst 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D305E48D-B206-40F9-E69A-8D066D0B6C0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1016000"/>
            <a:ext cx="3797783" cy="21463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DC06F927-FEAC-691B-404D-4E5A81A1B7C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1000" y="3175001"/>
            <a:ext cx="3796548" cy="214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231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4572000" y="1576388"/>
            <a:ext cx="3587329" cy="13080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Sittegrupper/ benker (tettsted og friluft)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Høyde benk 45-50cm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Armlener 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og Ryggstøtte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Bord: fri høyde 67-75cm, </a:t>
            </a:r>
            <a:r>
              <a:rPr lang="nb-NO" sz="13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utstikk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 ≥ 50cm</a:t>
            </a:r>
          </a:p>
        </p:txBody>
      </p:sp>
      <p:sp>
        <p:nvSpPr>
          <p:cNvPr id="9" name="TekstSylinder 8"/>
          <p:cNvSpPr txBox="1"/>
          <p:nvPr/>
        </p:nvSpPr>
        <p:spPr>
          <a:xfrm>
            <a:off x="4511919" y="3385518"/>
            <a:ext cx="4574075" cy="17389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Inngang til bygninger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Avstand til HC-parkeringsplass &lt;50m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Dørtype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: automatisk eller halvautomatisk med manøverknappe (80-120cm høyde)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Adkomst Stigning ≤ 4,9°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2B7054E2-8766-CBBA-F184-F7F761C3EF4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3175001"/>
            <a:ext cx="3796548" cy="21463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1597D5E0-1693-D040-0946-F33C1E9B8D9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1000" y="1016000"/>
            <a:ext cx="3424881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82198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kstSylinder 15"/>
          <p:cNvSpPr txBox="1"/>
          <p:nvPr/>
        </p:nvSpPr>
        <p:spPr>
          <a:xfrm>
            <a:off x="4572000" y="1576388"/>
            <a:ext cx="2945300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veier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Bredde ≥ 180cm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Tverfall ≤ 1,2°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Stigning ≤ 3,8°</a:t>
            </a:r>
          </a:p>
        </p:txBody>
      </p:sp>
      <p:sp>
        <p:nvSpPr>
          <p:cNvPr id="8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pic>
        <p:nvPicPr>
          <p:cNvPr id="13" name="Bilde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5" name="TekstSylinder 14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783817D4-79A1-799A-C012-FE4FC03D73B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1016001"/>
            <a:ext cx="3796548" cy="214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88717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15556982"/>
              </p:ext>
            </p:extLst>
          </p:nvPr>
        </p:nvGraphicFramePr>
        <p:xfrm>
          <a:off x="4417293" y="3609608"/>
          <a:ext cx="4464000" cy="770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32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32000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Kontrast på inngangsparti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(antall)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8095"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Innganger</a:t>
                      </a: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 med god kontrast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Innganger med</a:t>
                      </a: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 middels/ dårlig </a:t>
                      </a:r>
                      <a:r>
                        <a:rPr lang="nb-NO" sz="1000" dirty="0">
                          <a:latin typeface="Calibri Light" panose="020F0302020204030204" pitchFamily="34" charset="0"/>
                        </a:rPr>
                        <a:t>kontrast</a:t>
                      </a: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6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65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pSp>
        <p:nvGrpSpPr>
          <p:cNvPr id="10" name="Gruppe 9"/>
          <p:cNvGrpSpPr/>
          <p:nvPr/>
        </p:nvGrpSpPr>
        <p:grpSpPr>
          <a:xfrm>
            <a:off x="8265819" y="128863"/>
            <a:ext cx="720000" cy="684000"/>
            <a:chOff x="8122449" y="53683"/>
            <a:chExt cx="720000" cy="684000"/>
          </a:xfrm>
        </p:grpSpPr>
        <p:sp>
          <p:nvSpPr>
            <p:cNvPr id="12" name="Avrundet rektangel 11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4" name="Bilde 13"/>
            <p:cNvPicPr>
              <a:picLocks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graphicFrame>
        <p:nvGraphicFramePr>
          <p:cNvPr id="13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92944922"/>
              </p:ext>
            </p:extLst>
          </p:nvPr>
        </p:nvGraphicFramePr>
        <p:xfrm>
          <a:off x="4417293" y="1396988"/>
          <a:ext cx="4500000" cy="1310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618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38197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 err="1">
                          <a:latin typeface="Calibri Light" panose="020F0302020204030204" pitchFamily="34" charset="0"/>
                        </a:rPr>
                        <a:t>Ledelinjer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langs vei (m)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med ledelinje</a:t>
                      </a: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med ledelinje med god kontrast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uten ledelinje</a:t>
                      </a:r>
                    </a:p>
                  </a:txBody>
                  <a:tcPr anchor="ctr"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12 808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Med fast og jevnt veidekke</a:t>
                      </a:r>
                    </a:p>
                  </a:txBody>
                  <a:tcPr anchor="ctr"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12 790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8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  <a:endParaRPr lang="nb-NO" sz="2000" dirty="0">
              <a:solidFill>
                <a:schemeClr val="accent6">
                  <a:lumMod val="75000"/>
                </a:schemeClr>
              </a:solidFill>
              <a:cs typeface="Verdana"/>
            </a:endParaRPr>
          </a:p>
        </p:txBody>
      </p:sp>
      <p:sp>
        <p:nvSpPr>
          <p:cNvPr id="15" name="TekstSylinder 14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59313C51-27AB-48F2-85BF-63F30402245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4000" y="1016000"/>
            <a:ext cx="3514303" cy="19812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0D95E9D1-C952-9ECA-D36E-02BD03D5F84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0" y="3175000"/>
            <a:ext cx="3504506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800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Kartverket">
  <a:themeElements>
    <a:clrScheme name="Kartverket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B00736"/>
      </a:accent1>
      <a:accent2>
        <a:srgbClr val="DD5D26"/>
      </a:accent2>
      <a:accent3>
        <a:srgbClr val="EC9E25"/>
      </a:accent3>
      <a:accent4>
        <a:srgbClr val="6D3B7D"/>
      </a:accent4>
      <a:accent5>
        <a:srgbClr val="6F7371"/>
      </a:accent5>
      <a:accent6>
        <a:srgbClr val="5781A8"/>
      </a:accent6>
      <a:hlink>
        <a:srgbClr val="9CC52D"/>
      </a:hlink>
      <a:folHlink>
        <a:srgbClr val="0092C9"/>
      </a:folHlink>
    </a:clrScheme>
    <a:fontScheme name="Kartverket">
      <a:majorFont>
        <a:latin typeface="Verdan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Verdana"/>
        <a:ea typeface=""/>
        <a:cs typeface=""/>
        <a:font script="Jpan" typeface="ＭＳ Ｐ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96000">
              <a:srgbClr val="F4F1F1"/>
            </a:gs>
            <a:gs pos="100000">
              <a:srgbClr val="EDEBE8"/>
            </a:gs>
          </a:gsLst>
          <a:path path="rect">
            <a:fillToRect r="100000" b="100000"/>
          </a:path>
          <a:tileRect l="-100000" t="-100000"/>
        </a:gradFill>
        <a:ln>
          <a:solidFill>
            <a:srgbClr val="D2CFC9">
              <a:alpha val="52000"/>
            </a:srgbClr>
          </a:solidFill>
        </a:ln>
        <a:effectLst/>
      </a:spPr>
      <a:bodyPr rtlCol="0" anchor="ctr"/>
      <a:lstStyle>
        <a:defPPr algn="ctr">
          <a:defRPr dirty="0">
            <a:solidFill>
              <a:schemeClr val="tx1"/>
            </a:solidFill>
            <a:latin typeface="Verdana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24424</TotalTime>
  <Words>519</Words>
  <Application>Microsoft Office PowerPoint</Application>
  <PresentationFormat>Skjermfremvisning (16:10)</PresentationFormat>
  <Paragraphs>145</Paragraphs>
  <Slides>7</Slides>
  <Notes>5</Notes>
  <HiddenSlides>0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7</vt:i4>
      </vt:variant>
    </vt:vector>
  </HeadingPairs>
  <TitlesOfParts>
    <vt:vector size="12" baseType="lpstr">
      <vt:lpstr>Arial</vt:lpstr>
      <vt:lpstr>Calibri</vt:lpstr>
      <vt:lpstr>Calibri Light</vt:lpstr>
      <vt:lpstr>Verdana</vt:lpstr>
      <vt:lpstr>Kartverket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>Statens kartverk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Lysbilde 1</dc:title>
  <dc:creator>falkat</dc:creator>
  <cp:lastModifiedBy>Kathrin Bögelsack</cp:lastModifiedBy>
  <cp:revision>513</cp:revision>
  <dcterms:created xsi:type="dcterms:W3CDTF">2012-04-19T09:19:28Z</dcterms:created>
  <dcterms:modified xsi:type="dcterms:W3CDTF">2023-01-26T10:13:01Z</dcterms:modified>
</cp:coreProperties>
</file>