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13"/>
  </p:notesMasterIdLst>
  <p:handoutMasterIdLst>
    <p:handoutMasterId r:id="rId14"/>
  </p:handoutMasterIdLst>
  <p:sldIdLst>
    <p:sldId id="256" r:id="rId2"/>
    <p:sldId id="414" r:id="rId3"/>
    <p:sldId id="411" r:id="rId4"/>
    <p:sldId id="406" r:id="rId5"/>
    <p:sldId id="415" r:id="rId6"/>
    <p:sldId id="412" r:id="rId7"/>
    <p:sldId id="419" r:id="rId8"/>
    <p:sldId id="418" r:id="rId9"/>
    <p:sldId id="416" r:id="rId10"/>
    <p:sldId id="407" r:id="rId11"/>
    <p:sldId id="420" r:id="rId12"/>
  </p:sldIdLst>
  <p:sldSz cx="9144000" cy="5715000" type="screen16x1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4"/>
            <p14:sldId id="411"/>
            <p14:sldId id="406"/>
            <p14:sldId id="415"/>
            <p14:sldId id="412"/>
            <p14:sldId id="419"/>
            <p14:sldId id="418"/>
            <p14:sldId id="416"/>
            <p14:sldId id="407"/>
            <p14:sldId id="420"/>
          </p14:sldIdLst>
        </p14:section>
      </p14:sectionLst>
    </p:ext>
    <p:ext uri="{EFAFB233-063F-42B5-8137-9DF3F51BA10A}">
      <p15:sldGuideLst xmlns:p15="http://schemas.microsoft.com/office/powerpoint/2012/main">
        <p15:guide id="3" orient="horz" pos="1278" userDrawn="1">
          <p15:clr>
            <a:srgbClr val="A4A3A4"/>
          </p15:clr>
        </p15:guide>
        <p15:guide id="5" pos="5488" userDrawn="1">
          <p15:clr>
            <a:srgbClr val="A4A3A4"/>
          </p15:clr>
        </p15:guide>
        <p15:guide id="7" pos="181" userDrawn="1">
          <p15:clr>
            <a:srgbClr val="A4A3A4"/>
          </p15:clr>
        </p15:guide>
        <p15:guide id="8" orient="horz" pos="2412" userDrawn="1">
          <p15:clr>
            <a:srgbClr val="A4A3A4"/>
          </p15:clr>
        </p15:guide>
        <p15:guide id="9" orient="horz" pos="3388" userDrawn="1">
          <p15:clr>
            <a:srgbClr val="A4A3A4"/>
          </p15:clr>
        </p15:guide>
        <p15:guide id="10" pos="2880" userDrawn="1">
          <p15:clr>
            <a:srgbClr val="A4A3A4"/>
          </p15:clr>
        </p15:guide>
        <p15:guide id="11" pos="2472" userDrawn="1">
          <p15:clr>
            <a:srgbClr val="A4A3A4"/>
          </p15:clr>
        </p15:guide>
        <p15:guide id="12" pos="56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3D9"/>
    <a:srgbClr val="C7E7B7"/>
    <a:srgbClr val="7BA664"/>
    <a:srgbClr val="89CD66"/>
    <a:srgbClr val="A4D76B"/>
    <a:srgbClr val="74B32F"/>
    <a:srgbClr val="FF9933"/>
    <a:srgbClr val="103B58"/>
    <a:srgbClr val="175580"/>
    <a:srgbClr val="ABE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84909" autoAdjust="0"/>
  </p:normalViewPr>
  <p:slideViewPr>
    <p:cSldViewPr snapToGrid="0">
      <p:cViewPr varScale="1">
        <p:scale>
          <a:sx n="132" d="100"/>
          <a:sy n="132" d="100"/>
        </p:scale>
        <p:origin x="906" y="108"/>
      </p:cViewPr>
      <p:guideLst>
        <p:guide orient="horz" pos="1278"/>
        <p:guide pos="5488"/>
        <p:guide pos="181"/>
        <p:guide orient="horz" pos="2412"/>
        <p:guide orient="horz" pos="3388"/>
        <p:guide pos="2880"/>
        <p:guide pos="2472"/>
        <p:guide pos="56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744538"/>
            <a:ext cx="59563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420688" y="742950"/>
            <a:ext cx="5956300" cy="3722688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48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099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103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81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94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900864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009E47"/>
                </a:solidFill>
                <a:cs typeface="Verdana"/>
              </a:rPr>
              <a:t>Harstad - Hárstták</a:t>
            </a:r>
            <a:endParaRPr lang="nb-NO" sz="2800" dirty="0">
              <a:solidFill>
                <a:srgbClr val="009E47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3794588"/>
              </p:ext>
            </p:extLst>
          </p:nvPr>
        </p:nvGraphicFramePr>
        <p:xfrm>
          <a:off x="323850" y="1727748"/>
          <a:ext cx="3600450" cy="178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8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163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turvei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Veidekke - fast og jevnt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2 686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Ledelinje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1 437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med god kontrast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775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mangler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1 612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Belysning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750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Frihøyde (&gt; 225cm)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3 049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9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337D8E2F-9530-DB91-9E80-D80BB0CC419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778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3854520"/>
              </p:ext>
            </p:extLst>
          </p:nvPr>
        </p:nvGraphicFramePr>
        <p:xfrm>
          <a:off x="287335" y="1639665"/>
          <a:ext cx="3600452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26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Med god belysning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Inngang med 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8" name="Gruppe 7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9" name="Avrundet rektangel 8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3" name="Bilde 12"/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graphicFrame>
        <p:nvGraphicFramePr>
          <p:cNvPr id="12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6252723"/>
              </p:ext>
            </p:extLst>
          </p:nvPr>
        </p:nvGraphicFramePr>
        <p:xfrm>
          <a:off x="287335" y="3829050"/>
          <a:ext cx="3600449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41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626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41142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Gapahuk - inngang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Høyde ≥ 225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" name="Bilde 1">
            <a:extLst>
              <a:ext uri="{FF2B5EF4-FFF2-40B4-BE49-F238E27FC236}">
                <a16:creationId xmlns:a16="http://schemas.microsoft.com/office/drawing/2014/main" id="{EE070AB5-5A84-CD4E-6D75-151E12BEF2B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1" y="3302001"/>
            <a:ext cx="3389762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2BA99EC8-EDEB-F977-2BE6-6DDAD7F92BE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143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73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375869"/>
              </p:ext>
            </p:extLst>
          </p:nvPr>
        </p:nvGraphicFramePr>
        <p:xfrm>
          <a:off x="301494" y="1239286"/>
          <a:ext cx="4080228" cy="252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 *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3 049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301494" y="159657"/>
            <a:ext cx="8420850" cy="80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status 31.12.2021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3" name="TekstSylinder 2"/>
          <p:cNvSpPr txBox="1"/>
          <p:nvPr/>
        </p:nvSpPr>
        <p:spPr>
          <a:xfrm>
            <a:off x="219476" y="384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Delvis tilgjengelig, Ikke tilgjengelig og Ikke vurdert</a:t>
            </a:r>
          </a:p>
        </p:txBody>
      </p:sp>
      <p:sp>
        <p:nvSpPr>
          <p:cNvPr id="2" name="Rektangel 1"/>
          <p:cNvSpPr/>
          <p:nvPr/>
        </p:nvSpPr>
        <p:spPr>
          <a:xfrm>
            <a:off x="219476" y="4243643"/>
            <a:ext cx="4118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403714D9-51D6-91C9-A0A5-40018C2F1EFA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82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79187193"/>
              </p:ext>
            </p:extLst>
          </p:nvPr>
        </p:nvGraphicFramePr>
        <p:xfrm>
          <a:off x="287338" y="1450176"/>
          <a:ext cx="4652106" cy="259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2019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2020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(antall)***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(meter)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2 795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2 795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8" name="Bild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1711432"/>
            <a:ext cx="1587272" cy="1152000"/>
          </a:xfrm>
          <a:prstGeom prst="rect">
            <a:avLst/>
          </a:prstGeom>
        </p:spPr>
      </p:pic>
      <p:pic>
        <p:nvPicPr>
          <p:cNvPr id="6" name="Bild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5694" y="474387"/>
            <a:ext cx="1371301" cy="1152000"/>
          </a:xfrm>
          <a:prstGeom prst="rect">
            <a:avLst/>
          </a:prstGeom>
        </p:spPr>
      </p:pic>
      <p:pic>
        <p:nvPicPr>
          <p:cNvPr id="4" name="Bild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7086" y="4230643"/>
            <a:ext cx="1536000" cy="1152000"/>
          </a:xfrm>
          <a:prstGeom prst="rect">
            <a:avLst/>
          </a:prstGeom>
        </p:spPr>
      </p:pic>
      <p:pic>
        <p:nvPicPr>
          <p:cNvPr id="3" name="Bilde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4534" y="2967562"/>
            <a:ext cx="1372461" cy="1152000"/>
          </a:xfrm>
          <a:prstGeom prst="rect">
            <a:avLst/>
          </a:prstGeom>
        </p:spPr>
      </p:pic>
      <p:pic>
        <p:nvPicPr>
          <p:cNvPr id="11" name="Bilde 10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3007" y="1711432"/>
            <a:ext cx="1613988" cy="1152000"/>
          </a:xfrm>
          <a:prstGeom prst="rect">
            <a:avLst/>
          </a:prstGeom>
        </p:spPr>
      </p:pic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301494" y="89917"/>
            <a:ext cx="8420850" cy="86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historikk (per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31.12.)**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5" name="Bilde 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4501" y="4223692"/>
            <a:ext cx="1535999" cy="1152000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2966845"/>
            <a:ext cx="1744117" cy="1152000"/>
          </a:xfrm>
          <a:prstGeom prst="rect">
            <a:avLst/>
          </a:prstGeom>
        </p:spPr>
      </p:pic>
      <p:pic>
        <p:nvPicPr>
          <p:cNvPr id="14" name="Bilde 1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1450" y="441109"/>
            <a:ext cx="1536000" cy="1152000"/>
          </a:xfrm>
          <a:prstGeom prst="rect">
            <a:avLst/>
          </a:prstGeom>
        </p:spPr>
      </p:pic>
      <p:sp>
        <p:nvSpPr>
          <p:cNvPr id="13" name="TekstSylinder 12"/>
          <p:cNvSpPr txBox="1"/>
          <p:nvPr/>
        </p:nvSpPr>
        <p:spPr>
          <a:xfrm>
            <a:off x="223025" y="4050983"/>
            <a:ext cx="4537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r>
              <a:rPr lang="nb-NO" sz="1000" dirty="0">
                <a:latin typeface="Calibri Light" panose="020F0302020204030204" pitchFamily="34" charset="0"/>
              </a:rPr>
              <a:t>***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08208916"/>
              </p:ext>
            </p:extLst>
          </p:nvPr>
        </p:nvGraphicFramePr>
        <p:xfrm>
          <a:off x="71438" y="1290758"/>
          <a:ext cx="3858216" cy="295714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68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 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9476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8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8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439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694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1 915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5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5" name="TekstSylinder 4"/>
          <p:cNvSpPr txBox="1"/>
          <p:nvPr/>
        </p:nvSpPr>
        <p:spPr>
          <a:xfrm>
            <a:off x="0" y="4281683"/>
            <a:ext cx="45371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E34B648D-2BC2-FAA3-7C86-8B46FA5F8C3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4300" y="1333500"/>
            <a:ext cx="4771228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pe 26"/>
          <p:cNvGrpSpPr/>
          <p:nvPr/>
        </p:nvGrpSpPr>
        <p:grpSpPr>
          <a:xfrm>
            <a:off x="8362344" y="87116"/>
            <a:ext cx="720000" cy="720000"/>
            <a:chOff x="7950299" y="2866538"/>
            <a:chExt cx="759450" cy="720000"/>
          </a:xfrm>
        </p:grpSpPr>
        <p:pic>
          <p:nvPicPr>
            <p:cNvPr id="22" name="Bilde 2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50299" y="2866538"/>
              <a:ext cx="759450" cy="720000"/>
            </a:xfrm>
            <a:prstGeom prst="rect">
              <a:avLst/>
            </a:prstGeom>
          </p:spPr>
        </p:pic>
        <p:pic>
          <p:nvPicPr>
            <p:cNvPr id="26" name="Bilde 25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9064" t="20543" r="30560" b="41084"/>
            <a:stretch/>
          </p:blipFill>
          <p:spPr>
            <a:xfrm>
              <a:off x="8000725" y="2918067"/>
              <a:ext cx="209228" cy="247973"/>
            </a:xfrm>
            <a:prstGeom prst="rect">
              <a:avLst/>
            </a:prstGeom>
          </p:spPr>
        </p:pic>
      </p:grpSp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903920"/>
              </p:ext>
            </p:extLst>
          </p:nvPr>
        </p:nvGraphicFramePr>
        <p:xfrm>
          <a:off x="71438" y="1452350"/>
          <a:ext cx="3852861" cy="184679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8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 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1 787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354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907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71438" y="3342969"/>
            <a:ext cx="356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</a:t>
            </a:r>
            <a:r>
              <a:rPr lang="nb-NO" sz="1000">
                <a:latin typeface="Calibri Light" panose="020F0302020204030204" pitchFamily="34" charset="0"/>
              </a:rPr>
              <a:t>Det vises </a:t>
            </a:r>
            <a:r>
              <a:rPr lang="nb-NO" sz="1000" dirty="0">
                <a:latin typeface="Calibri Light" panose="020F0302020204030204" pitchFamily="34" charset="0"/>
              </a:rPr>
              <a:t>bare objekter med avvikende krav for el. rullestol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AC27D2B5-F9A4-3326-1FA6-E0ACCCF1920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4301" y="1333500"/>
            <a:ext cx="4779055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Sylinder 6"/>
          <p:cNvSpPr txBox="1"/>
          <p:nvPr/>
        </p:nvSpPr>
        <p:spPr>
          <a:xfrm>
            <a:off x="4582499" y="1434168"/>
            <a:ext cx="426923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fiskeplass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fast/tre og jevnt, plankeavstand ≤ 1cm ved tre dekke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Stoppkant ≥ 10cm</a:t>
            </a:r>
          </a:p>
        </p:txBody>
      </p:sp>
      <p:sp>
        <p:nvSpPr>
          <p:cNvPr id="10" name="TekstSylinder 9"/>
          <p:cNvSpPr txBox="1"/>
          <p:nvPr/>
        </p:nvSpPr>
        <p:spPr>
          <a:xfrm>
            <a:off x="4582499" y="3416650"/>
            <a:ext cx="4269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gapahuk/hytte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4" name="TekstSylinder 7"/>
          <p:cNvSpPr txBox="1">
            <a:spLocks noChangeArrowheads="1"/>
          </p:cNvSpPr>
          <p:nvPr/>
        </p:nvSpPr>
        <p:spPr bwMode="auto">
          <a:xfrm>
            <a:off x="301494" y="181429"/>
            <a:ext cx="8420850" cy="778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5A28DB7F-235B-3584-8AB6-ABEA82FC51F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7788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CCBB5139-1C0E-5473-89A4-C6BDA595F0D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5106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kstSylinder 12"/>
          <p:cNvSpPr txBox="1"/>
          <p:nvPr/>
        </p:nvSpPr>
        <p:spPr>
          <a:xfrm>
            <a:off x="4577482" y="1703455"/>
            <a:ext cx="4269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grill-/bålplass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77482" y="3410169"/>
            <a:ext cx="45740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 – 50 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  </a:t>
            </a:r>
          </a:p>
        </p:txBody>
      </p:sp>
      <p:pic>
        <p:nvPicPr>
          <p:cNvPr id="10" name="Bild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D955100A-EE98-853B-2637-1E1F262636F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76327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D941A567-7681-9816-C007-DF844F60F4F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6327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24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Sylinder 9"/>
          <p:cNvSpPr txBox="1"/>
          <p:nvPr/>
        </p:nvSpPr>
        <p:spPr>
          <a:xfrm>
            <a:off x="4580208" y="1615276"/>
            <a:ext cx="29298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80208" y="3504634"/>
            <a:ext cx="29903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</p:txBody>
      </p:sp>
      <p:pic>
        <p:nvPicPr>
          <p:cNvPr id="14" name="Bilde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8" name="TekstSylinder 7"/>
          <p:cNvSpPr txBox="1">
            <a:spLocks noChangeArrowheads="1"/>
          </p:cNvSpPr>
          <p:nvPr/>
        </p:nvSpPr>
        <p:spPr bwMode="auto">
          <a:xfrm>
            <a:off x="301494" y="145143"/>
            <a:ext cx="8420850" cy="81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6796E670-1B85-4D62-FBDC-9D9AFB6DEE8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AE7BFD37-E5C2-5A6B-FE0C-F5896BA3213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03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kstSylinder 13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82499" y="1426914"/>
            <a:ext cx="44560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toalett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WC = tilgjengelig (snusirkel, handstøtte, fri sideareal rundt WC)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Servant = tilgjengelig (høyde servant under- og overkant)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4582499" y="3322309"/>
            <a:ext cx="4456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turveier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54FF1240-A564-125D-B93D-C3036AA272E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81527B17-E881-6EE1-13F0-29CACCDEC61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7788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7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29414</TotalTime>
  <Words>761</Words>
  <Application>Microsoft Office PowerPoint</Application>
  <PresentationFormat>Skjermfremvisning (16:10)</PresentationFormat>
  <Paragraphs>222</Paragraphs>
  <Slides>11</Slides>
  <Notes>8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567</cp:revision>
  <cp:lastPrinted>2017-07-27T06:02:26Z</cp:lastPrinted>
  <dcterms:created xsi:type="dcterms:W3CDTF">2012-04-19T09:19:28Z</dcterms:created>
  <dcterms:modified xsi:type="dcterms:W3CDTF">2023-01-27T16:07:32Z</dcterms:modified>
</cp:coreProperties>
</file>