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7" r:id="rId1"/>
  </p:sldMasterIdLst>
  <p:notesMasterIdLst>
    <p:notesMasterId r:id="rId13"/>
  </p:notesMasterIdLst>
  <p:handoutMasterIdLst>
    <p:handoutMasterId r:id="rId14"/>
  </p:handoutMasterIdLst>
  <p:sldIdLst>
    <p:sldId id="256" r:id="rId2"/>
    <p:sldId id="414" r:id="rId3"/>
    <p:sldId id="411" r:id="rId4"/>
    <p:sldId id="406" r:id="rId5"/>
    <p:sldId id="415" r:id="rId6"/>
    <p:sldId id="412" r:id="rId7"/>
    <p:sldId id="419" r:id="rId8"/>
    <p:sldId id="418" r:id="rId9"/>
    <p:sldId id="416" r:id="rId10"/>
    <p:sldId id="407" r:id="rId11"/>
    <p:sldId id="420" r:id="rId12"/>
  </p:sldIdLst>
  <p:sldSz cx="9144000" cy="5715000" type="screen16x10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299BD01-70D7-5F4D-BA49-6218BC8569A6}">
          <p14:sldIdLst>
            <p14:sldId id="256"/>
            <p14:sldId id="414"/>
            <p14:sldId id="411"/>
            <p14:sldId id="406"/>
            <p14:sldId id="415"/>
            <p14:sldId id="412"/>
            <p14:sldId id="419"/>
            <p14:sldId id="418"/>
            <p14:sldId id="416"/>
            <p14:sldId id="407"/>
            <p14:sldId id="420"/>
          </p14:sldIdLst>
        </p14:section>
      </p14:sectionLst>
    </p:ext>
    <p:ext uri="{EFAFB233-063F-42B5-8137-9DF3F51BA10A}">
      <p15:sldGuideLst xmlns:p15="http://schemas.microsoft.com/office/powerpoint/2012/main">
        <p15:guide id="3" orient="horz" pos="1278" userDrawn="1">
          <p15:clr>
            <a:srgbClr val="A4A3A4"/>
          </p15:clr>
        </p15:guide>
        <p15:guide id="5" pos="5488" userDrawn="1">
          <p15:clr>
            <a:srgbClr val="A4A3A4"/>
          </p15:clr>
        </p15:guide>
        <p15:guide id="7" pos="181" userDrawn="1">
          <p15:clr>
            <a:srgbClr val="A4A3A4"/>
          </p15:clr>
        </p15:guide>
        <p15:guide id="8" orient="horz" pos="2412" userDrawn="1">
          <p15:clr>
            <a:srgbClr val="A4A3A4"/>
          </p15:clr>
        </p15:guide>
        <p15:guide id="9" orient="horz" pos="3388" userDrawn="1">
          <p15:clr>
            <a:srgbClr val="A4A3A4"/>
          </p15:clr>
        </p15:guide>
        <p15:guide id="10" pos="2880" userDrawn="1">
          <p15:clr>
            <a:srgbClr val="A4A3A4"/>
          </p15:clr>
        </p15:guide>
        <p15:guide id="11" pos="2472" userDrawn="1">
          <p15:clr>
            <a:srgbClr val="A4A3A4"/>
          </p15:clr>
        </p15:guide>
        <p15:guide id="12" pos="5602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thrin Bögelsack" initials="KB" lastIdx="10" clrIdx="0">
    <p:extLst>
      <p:ext uri="{19B8F6BF-5375-455C-9EA6-DF929625EA0E}">
        <p15:presenceInfo xmlns:p15="http://schemas.microsoft.com/office/powerpoint/2012/main" userId="S-1-5-21-2296252915-918587004-2439252473-3030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2F3D9"/>
    <a:srgbClr val="C7E7B7"/>
    <a:srgbClr val="7BA664"/>
    <a:srgbClr val="89CD66"/>
    <a:srgbClr val="A4D76B"/>
    <a:srgbClr val="74B32F"/>
    <a:srgbClr val="FF9933"/>
    <a:srgbClr val="103B58"/>
    <a:srgbClr val="175580"/>
    <a:srgbClr val="ABE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-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iddels stil 2 - utheving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iddels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Ingen stil, ingen rutenet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503" autoAdjust="0"/>
    <p:restoredTop sz="84909" autoAdjust="0"/>
  </p:normalViewPr>
  <p:slideViewPr>
    <p:cSldViewPr snapToGrid="0">
      <p:cViewPr varScale="1">
        <p:scale>
          <a:sx n="132" d="100"/>
          <a:sy n="132" d="100"/>
        </p:scale>
        <p:origin x="906" y="108"/>
      </p:cViewPr>
      <p:guideLst>
        <p:guide orient="horz" pos="1278"/>
        <p:guide pos="5488"/>
        <p:guide pos="181"/>
        <p:guide orient="horz" pos="2412"/>
        <p:guide orient="horz" pos="3388"/>
        <p:guide pos="2880"/>
        <p:guide pos="2472"/>
        <p:guide pos="56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108" d="100"/>
          <a:sy n="108" d="100"/>
        </p:scale>
        <p:origin x="-3352" y="-9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E74104-B49D-A24F-9FDC-6425A7533FCA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9375A6-C67B-D94A-A4C8-98E66B1EC4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0431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039D95-AFFA-7244-A21B-AD38611FF297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0688" y="744538"/>
            <a:ext cx="59563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Click to edit Master text styles</a:t>
            </a:r>
          </a:p>
          <a:p>
            <a:pPr lvl="1"/>
            <a:r>
              <a:rPr lang="nb-NO"/>
              <a:t>Second level</a:t>
            </a:r>
          </a:p>
          <a:p>
            <a:pPr lvl="2"/>
            <a:r>
              <a:rPr lang="nb-NO"/>
              <a:t>Third level</a:t>
            </a:r>
          </a:p>
          <a:p>
            <a:pPr lvl="3"/>
            <a:r>
              <a:rPr lang="nb-NO"/>
              <a:t>Fourth level</a:t>
            </a:r>
          </a:p>
          <a:p>
            <a:pPr lvl="4"/>
            <a:r>
              <a:rPr lang="nb-NO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48449B-49F5-3C4D-8212-7213E250F7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662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420688" y="742950"/>
            <a:ext cx="5956300" cy="3722688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DC3C64-C187-49FA-8216-5CC4CE4A84DD}" type="slidenum">
              <a:rPr lang="nb-NO" smtClean="0"/>
              <a:pPr/>
              <a:t>1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190182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9687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05481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75024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30991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10314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218113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13944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962" y="440849"/>
            <a:ext cx="1700686" cy="124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g s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001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plass til custom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5" y="5296396"/>
            <a:ext cx="802190" cy="277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374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10" name="Rectangle 9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43136" y="1"/>
            <a:ext cx="5900864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6" name="Rectangle 5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266411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3" r:id="rId3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4800" b="1" i="0" kern="1200" spc="-100">
          <a:solidFill>
            <a:srgbClr val="4C4D4A"/>
          </a:solidFill>
          <a:effectLst>
            <a:outerShdw blurRad="12700" dist="12700" dir="5400000" algn="tl" rotWithShape="0">
              <a:schemeClr val="bg1"/>
            </a:outerShdw>
          </a:effectLst>
          <a:latin typeface="Verdana"/>
          <a:ea typeface="+mj-ea"/>
          <a:cs typeface="Verdan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676767"/>
          </a:solidFill>
          <a:latin typeface="Verdana"/>
          <a:ea typeface="+mn-ea"/>
          <a:cs typeface="Verdana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676767"/>
          </a:solidFill>
          <a:latin typeface="Verdana"/>
          <a:ea typeface="+mn-ea"/>
          <a:cs typeface="Verdana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676767"/>
          </a:solidFill>
          <a:latin typeface="Verdana"/>
          <a:ea typeface="+mn-ea"/>
          <a:cs typeface="Verdana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676767"/>
          </a:solidFill>
          <a:latin typeface="Verdana"/>
          <a:ea typeface="+mn-ea"/>
          <a:cs typeface="Verdana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676767"/>
          </a:solidFill>
          <a:latin typeface="Verdana"/>
          <a:ea typeface="+mn-ea"/>
          <a:cs typeface="Verdan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e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Relationship Id="rId9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emf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emf"/><Relationship Id="rId4" Type="http://schemas.openxmlformats.org/officeDocument/2006/relationships/image" Target="../media/image17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emf"/><Relationship Id="rId4" Type="http://schemas.openxmlformats.org/officeDocument/2006/relationships/image" Target="../media/image19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emf"/><Relationship Id="rId4" Type="http://schemas.openxmlformats.org/officeDocument/2006/relationships/image" Target="../media/image21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emf"/><Relationship Id="rId4" Type="http://schemas.openxmlformats.org/officeDocument/2006/relationships/image" Target="../media/image23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407890" y="2039774"/>
            <a:ext cx="842085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lvl="0" algn="r"/>
            <a: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  <a:t>Tilgjengelighetsvurderinger</a:t>
            </a:r>
            <a:b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- for rullestolbrukere og synshemmede</a:t>
            </a:r>
            <a:b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 </a:t>
            </a:r>
          </a:p>
          <a:p>
            <a:pPr lvl="0" algn="r"/>
            <a:r>
              <a:rPr lang="nb-NO" sz="2400">
                <a:solidFill>
                  <a:srgbClr val="009E47"/>
                </a:solidFill>
                <a:cs typeface="Verdana"/>
              </a:rPr>
              <a:t>Skjåk</a:t>
            </a:r>
            <a:endParaRPr lang="nb-NO" sz="2800" dirty="0">
              <a:solidFill>
                <a:srgbClr val="009E47"/>
              </a:solidFill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69584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27273363"/>
              </p:ext>
            </p:extLst>
          </p:nvPr>
        </p:nvGraphicFramePr>
        <p:xfrm>
          <a:off x="323850" y="1727748"/>
          <a:ext cx="3600450" cy="1786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988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0163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 err="1">
                          <a:latin typeface="Calibri Light" panose="020F0302020204030204" pitchFamily="34" charset="0"/>
                        </a:rPr>
                        <a:t>Ledelinjer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langs turvei (m)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Veidekke - fast og jevnt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6 653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Ledelinje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7 418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med god kontrast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7 356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mangler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Belysning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Frihøyde (&gt; 225cm)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7 418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0" name="Gruppe 9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12" name="Avrundet rektangel 11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4" name="Bilde 13"/>
            <p:cNvPicPr>
              <a:picLocks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9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5AD15705-1C45-2260-C647-67BE8F7CDD0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778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800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17718329"/>
              </p:ext>
            </p:extLst>
          </p:nvPr>
        </p:nvGraphicFramePr>
        <p:xfrm>
          <a:off x="287335" y="1639665"/>
          <a:ext cx="3600452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22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00226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Med god belysning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Inngang med 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8" name="Gruppe 7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9" name="Avrundet rektangel 8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3" name="Bilde 12"/>
            <p:cNvPicPr>
              <a:picLocks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graphicFrame>
        <p:nvGraphicFramePr>
          <p:cNvPr id="12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23462442"/>
              </p:ext>
            </p:extLst>
          </p:nvPr>
        </p:nvGraphicFramePr>
        <p:xfrm>
          <a:off x="287335" y="3829050"/>
          <a:ext cx="3600449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441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5626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41142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Gapahuk - inngang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Høyde ≥ 225</a:t>
                      </a: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2" name="Bilde 1">
            <a:extLst>
              <a:ext uri="{FF2B5EF4-FFF2-40B4-BE49-F238E27FC236}">
                <a16:creationId xmlns:a16="http://schemas.microsoft.com/office/drawing/2014/main" id="{A7BE52A3-2550-6BFD-0846-578C2B9F9A1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26001" y="3302001"/>
            <a:ext cx="3389762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8A29DC95-71F0-1749-6712-08EF34C598B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143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9731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44160879"/>
              </p:ext>
            </p:extLst>
          </p:nvPr>
        </p:nvGraphicFramePr>
        <p:xfrm>
          <a:off x="301494" y="1239286"/>
          <a:ext cx="4080228" cy="25272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855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46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Kartlagte objekter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12/2021 *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7 418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5" name="TekstSylinder 7"/>
          <p:cNvSpPr txBox="1">
            <a:spLocks noChangeArrowheads="1"/>
          </p:cNvSpPr>
          <p:nvPr/>
        </p:nvSpPr>
        <p:spPr bwMode="auto">
          <a:xfrm>
            <a:off x="301494" y="159657"/>
            <a:ext cx="8420850" cy="8001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status 31.12.2021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3" name="TekstSylinder 2"/>
          <p:cNvSpPr txBox="1"/>
          <p:nvPr/>
        </p:nvSpPr>
        <p:spPr>
          <a:xfrm>
            <a:off x="219476" y="3843533"/>
            <a:ext cx="41700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Summen inneholder alle kategorier: Tilgjengelig, Delvis tilgjengelig, Ikke tilgjengelig og Ikke vurdert</a:t>
            </a:r>
          </a:p>
        </p:txBody>
      </p:sp>
      <p:sp>
        <p:nvSpPr>
          <p:cNvPr id="2" name="Rektangel 1"/>
          <p:cNvSpPr/>
          <p:nvPr/>
        </p:nvSpPr>
        <p:spPr>
          <a:xfrm>
            <a:off x="219476" y="4243643"/>
            <a:ext cx="4118435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friluftskartlegging</a:t>
            </a:r>
            <a:endParaRPr lang="nb-NO" dirty="0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F9B72061-EDA5-9286-2076-FD534303A45A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0" y="101600"/>
            <a:ext cx="3568700" cy="546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8821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91564236"/>
              </p:ext>
            </p:extLst>
          </p:nvPr>
        </p:nvGraphicFramePr>
        <p:xfrm>
          <a:off x="287338" y="1450176"/>
          <a:ext cx="4652106" cy="259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39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9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52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50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78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2017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2018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2019</a:t>
                      </a: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>
                          <a:latin typeface="Calibri Light" panose="020F0302020204030204" pitchFamily="34" charset="0"/>
                        </a:rPr>
                        <a:t>2020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60872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062721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(antall)***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(meter)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7 418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7 418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pic>
        <p:nvPicPr>
          <p:cNvPr id="8" name="Bilde 7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1711432"/>
            <a:ext cx="1587272" cy="1152000"/>
          </a:xfrm>
          <a:prstGeom prst="rect">
            <a:avLst/>
          </a:prstGeom>
        </p:spPr>
      </p:pic>
      <p:pic>
        <p:nvPicPr>
          <p:cNvPr id="6" name="Bilde 5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5694" y="474387"/>
            <a:ext cx="1371301" cy="1152000"/>
          </a:xfrm>
          <a:prstGeom prst="rect">
            <a:avLst/>
          </a:prstGeom>
        </p:spPr>
      </p:pic>
      <p:pic>
        <p:nvPicPr>
          <p:cNvPr id="4" name="Bilde 3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47086" y="4230643"/>
            <a:ext cx="1536000" cy="1152000"/>
          </a:xfrm>
          <a:prstGeom prst="rect">
            <a:avLst/>
          </a:prstGeom>
        </p:spPr>
      </p:pic>
      <p:pic>
        <p:nvPicPr>
          <p:cNvPr id="3" name="Bilde 2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4534" y="2967562"/>
            <a:ext cx="1372461" cy="1152000"/>
          </a:xfrm>
          <a:prstGeom prst="rect">
            <a:avLst/>
          </a:prstGeom>
        </p:spPr>
      </p:pic>
      <p:pic>
        <p:nvPicPr>
          <p:cNvPr id="11" name="Bilde 10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193007" y="1711432"/>
            <a:ext cx="1613988" cy="1152000"/>
          </a:xfrm>
          <a:prstGeom prst="rect">
            <a:avLst/>
          </a:prstGeom>
        </p:spPr>
      </p:pic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301494" y="89917"/>
            <a:ext cx="8420850" cy="869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historikk (per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31.12.)**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5" name="Bilde 4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84501" y="4223692"/>
            <a:ext cx="1535999" cy="1152000"/>
          </a:xfrm>
          <a:prstGeom prst="rect">
            <a:avLst/>
          </a:prstGeom>
        </p:spPr>
      </p:pic>
      <p:pic>
        <p:nvPicPr>
          <p:cNvPr id="7" name="Bilde 6"/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2966845"/>
            <a:ext cx="1744117" cy="1152000"/>
          </a:xfrm>
          <a:prstGeom prst="rect">
            <a:avLst/>
          </a:prstGeom>
        </p:spPr>
      </p:pic>
      <p:pic>
        <p:nvPicPr>
          <p:cNvPr id="14" name="Bilde 13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21450" y="441109"/>
            <a:ext cx="1536000" cy="1152000"/>
          </a:xfrm>
          <a:prstGeom prst="rect">
            <a:avLst/>
          </a:prstGeom>
        </p:spPr>
      </p:pic>
      <p:sp>
        <p:nvSpPr>
          <p:cNvPr id="13" name="TekstSylinder 12"/>
          <p:cNvSpPr txBox="1"/>
          <p:nvPr/>
        </p:nvSpPr>
        <p:spPr>
          <a:xfrm>
            <a:off x="223025" y="4050983"/>
            <a:ext cx="45371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pga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kommunesamslåing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må vi begynne å med historikk på nytt i 2020</a:t>
            </a:r>
          </a:p>
          <a:p>
            <a:r>
              <a:rPr lang="nb-NO" sz="1000" dirty="0">
                <a:latin typeface="Calibri Light" panose="020F0302020204030204" pitchFamily="34" charset="0"/>
              </a:rPr>
              <a:t>***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3399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60196088"/>
              </p:ext>
            </p:extLst>
          </p:nvPr>
        </p:nvGraphicFramePr>
        <p:xfrm>
          <a:off x="71438" y="1290758"/>
          <a:ext cx="3858216" cy="2957144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5684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Manuell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 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9476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1463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6 653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765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5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5" name="TekstSylinder 4"/>
          <p:cNvSpPr txBox="1"/>
          <p:nvPr/>
        </p:nvSpPr>
        <p:spPr>
          <a:xfrm>
            <a:off x="0" y="4281683"/>
            <a:ext cx="453712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80D3107C-2300-C274-CEAC-5537011DE52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24300" y="1333500"/>
            <a:ext cx="4771228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192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uppe 26"/>
          <p:cNvGrpSpPr/>
          <p:nvPr/>
        </p:nvGrpSpPr>
        <p:grpSpPr>
          <a:xfrm>
            <a:off x="8362344" y="87116"/>
            <a:ext cx="720000" cy="720000"/>
            <a:chOff x="7950299" y="2866538"/>
            <a:chExt cx="759450" cy="720000"/>
          </a:xfrm>
        </p:grpSpPr>
        <p:pic>
          <p:nvPicPr>
            <p:cNvPr id="22" name="Bilde 21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950299" y="2866538"/>
              <a:ext cx="759450" cy="720000"/>
            </a:xfrm>
            <a:prstGeom prst="rect">
              <a:avLst/>
            </a:prstGeom>
          </p:spPr>
        </p:pic>
        <p:pic>
          <p:nvPicPr>
            <p:cNvPr id="26" name="Bilde 25"/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29064" t="20543" r="30560" b="41084"/>
            <a:stretch/>
          </p:blipFill>
          <p:spPr>
            <a:xfrm>
              <a:off x="8000725" y="2918067"/>
              <a:ext cx="209228" cy="247973"/>
            </a:xfrm>
            <a:prstGeom prst="rect">
              <a:avLst/>
            </a:prstGeom>
          </p:spPr>
        </p:pic>
      </p:grpSp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79739424"/>
              </p:ext>
            </p:extLst>
          </p:nvPr>
        </p:nvGraphicFramePr>
        <p:xfrm>
          <a:off x="71438" y="1452350"/>
          <a:ext cx="3852861" cy="1846792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280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Elektrisk 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rullestol *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6 653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765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7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71438" y="3342969"/>
            <a:ext cx="3564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</a:t>
            </a:r>
            <a:r>
              <a:rPr lang="nb-NO" sz="1000">
                <a:latin typeface="Calibri Light" panose="020F0302020204030204" pitchFamily="34" charset="0"/>
              </a:rPr>
              <a:t>Det vises </a:t>
            </a:r>
            <a:r>
              <a:rPr lang="nb-NO" sz="1000" dirty="0">
                <a:latin typeface="Calibri Light" panose="020F0302020204030204" pitchFamily="34" charset="0"/>
              </a:rPr>
              <a:t>bare objekter med avvikende krav for el. rullestol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866E6532-F53D-2E13-FCC5-1E1C9A643A5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24301" y="1333500"/>
            <a:ext cx="4779055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320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kstSylinder 6"/>
          <p:cNvSpPr txBox="1"/>
          <p:nvPr/>
        </p:nvSpPr>
        <p:spPr>
          <a:xfrm>
            <a:off x="4582499" y="1434168"/>
            <a:ext cx="4269237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fiskeplass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fast/tre og jevnt, plankeavstand ≤ 1cm ved tre dekke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Stoppkant ≥ 10cm</a:t>
            </a:r>
          </a:p>
        </p:txBody>
      </p:sp>
      <p:sp>
        <p:nvSpPr>
          <p:cNvPr id="10" name="TekstSylinder 9"/>
          <p:cNvSpPr txBox="1"/>
          <p:nvPr/>
        </p:nvSpPr>
        <p:spPr>
          <a:xfrm>
            <a:off x="4582499" y="3416650"/>
            <a:ext cx="42692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gapahuk/hytte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</p:txBody>
      </p:sp>
      <p:pic>
        <p:nvPicPr>
          <p:cNvPr id="13" name="Bilde 1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4" name="TekstSylinder 7"/>
          <p:cNvSpPr txBox="1">
            <a:spLocks noChangeArrowheads="1"/>
          </p:cNvSpPr>
          <p:nvPr/>
        </p:nvSpPr>
        <p:spPr bwMode="auto">
          <a:xfrm>
            <a:off x="301494" y="181429"/>
            <a:ext cx="8420850" cy="778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B2E68B97-1836-E8EB-1BA5-76ACC1D4F3D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7788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0CB4E292-AEF7-92B6-8869-47C35D0815E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5106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231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kstSylinder 12"/>
          <p:cNvSpPr txBox="1"/>
          <p:nvPr/>
        </p:nvSpPr>
        <p:spPr>
          <a:xfrm>
            <a:off x="4577482" y="1703455"/>
            <a:ext cx="42692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grill-/bålplass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77482" y="3410169"/>
            <a:ext cx="457407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sittegruppe (tettsted og friluft)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Høyde benk 45 – 50 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Armlener og Ryggstøtte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Bord: fri høyde 67-75cm, </a:t>
            </a:r>
            <a:r>
              <a:rPr lang="nb-NO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utstikk</a:t>
            </a: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 ≥ 50cm  </a:t>
            </a:r>
          </a:p>
        </p:txBody>
      </p:sp>
      <p:pic>
        <p:nvPicPr>
          <p:cNvPr id="10" name="Bilde 9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7" name="TekstSylinder 6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B6DB5EAD-EB03-22E6-6593-6624C6137BD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76327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0C9B54D4-BDE9-473D-BC23-6B16C478C42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6327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5244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kstSylinder 9"/>
          <p:cNvSpPr txBox="1"/>
          <p:nvPr/>
        </p:nvSpPr>
        <p:spPr>
          <a:xfrm>
            <a:off x="4580208" y="1615276"/>
            <a:ext cx="292984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parkeringsområder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5% av alle parkeringsplasser må være HC-plasser, men minst 1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80208" y="3504634"/>
            <a:ext cx="299030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600m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Markering: skilt og avgrensing på bakken</a:t>
            </a:r>
          </a:p>
        </p:txBody>
      </p:sp>
      <p:pic>
        <p:nvPicPr>
          <p:cNvPr id="14" name="Bilde 1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8" name="TekstSylinder 7"/>
          <p:cNvSpPr txBox="1">
            <a:spLocks noChangeArrowheads="1"/>
          </p:cNvSpPr>
          <p:nvPr/>
        </p:nvSpPr>
        <p:spPr bwMode="auto">
          <a:xfrm>
            <a:off x="301494" y="145143"/>
            <a:ext cx="8420850" cy="8146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3021900E-D332-BE17-71D1-9EA31531B7A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EE420CD2-06B1-5EA0-DD34-14F07A72560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7035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kstSylinder 13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4582499" y="1426914"/>
            <a:ext cx="445608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toalett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WC = tilgjengelig (snusirkel, handstøtte, fri sideareal rundt WC)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Servant = tilgjengelig (høyde servant under- og overkant)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4582499" y="3322309"/>
            <a:ext cx="445608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turveier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Bredde ≥ 180cm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Tverfall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Stigning ≤ 3,8°</a:t>
            </a:r>
          </a:p>
        </p:txBody>
      </p:sp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175A9B5B-0B8E-FA23-BD98-63EE8E77A34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C0C32F89-736B-4C25-E5F6-D4A076D9D6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7788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876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Kartverket">
  <a:themeElements>
    <a:clrScheme name="Kartverket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B00736"/>
      </a:accent1>
      <a:accent2>
        <a:srgbClr val="DD5D26"/>
      </a:accent2>
      <a:accent3>
        <a:srgbClr val="EC9E25"/>
      </a:accent3>
      <a:accent4>
        <a:srgbClr val="6D3B7D"/>
      </a:accent4>
      <a:accent5>
        <a:srgbClr val="6F7371"/>
      </a:accent5>
      <a:accent6>
        <a:srgbClr val="5781A8"/>
      </a:accent6>
      <a:hlink>
        <a:srgbClr val="9CC52D"/>
      </a:hlink>
      <a:folHlink>
        <a:srgbClr val="0092C9"/>
      </a:folHlink>
    </a:clrScheme>
    <a:fontScheme name="Kartverket">
      <a:majorFont>
        <a:latin typeface="Verdan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Verdana"/>
        <a:ea typeface=""/>
        <a:cs typeface=""/>
        <a:font script="Jpan" typeface="ＭＳ Ｐ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96000">
              <a:srgbClr val="F4F1F1"/>
            </a:gs>
            <a:gs pos="100000">
              <a:srgbClr val="EDEBE8"/>
            </a:gs>
          </a:gsLst>
          <a:path path="rect">
            <a:fillToRect r="100000" b="100000"/>
          </a:path>
          <a:tileRect l="-100000" t="-100000"/>
        </a:gradFill>
        <a:ln>
          <a:solidFill>
            <a:srgbClr val="D2CFC9">
              <a:alpha val="52000"/>
            </a:srgbClr>
          </a:solidFill>
        </a:ln>
        <a:effectLst/>
      </a:spPr>
      <a:bodyPr rtlCol="0" anchor="ctr"/>
      <a:lstStyle>
        <a:defPPr algn="ctr">
          <a:defRPr dirty="0">
            <a:solidFill>
              <a:schemeClr val="tx1"/>
            </a:solidFill>
            <a:latin typeface="Verdana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29414</TotalTime>
  <Words>759</Words>
  <Application>Microsoft Office PowerPoint</Application>
  <PresentationFormat>Skjermfremvisning (16:10)</PresentationFormat>
  <Paragraphs>222</Paragraphs>
  <Slides>11</Slides>
  <Notes>8</Notes>
  <HiddenSlides>0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11</vt:i4>
      </vt:variant>
    </vt:vector>
  </HeadingPairs>
  <TitlesOfParts>
    <vt:vector size="16" baseType="lpstr">
      <vt:lpstr>Arial</vt:lpstr>
      <vt:lpstr>Calibri</vt:lpstr>
      <vt:lpstr>Calibri Light</vt:lpstr>
      <vt:lpstr>Verdana</vt:lpstr>
      <vt:lpstr>Kartverket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>Statens kartverk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Lysbilde 1</dc:title>
  <dc:creator>falkat</dc:creator>
  <cp:lastModifiedBy>Kathrin Bögelsack</cp:lastModifiedBy>
  <cp:revision>567</cp:revision>
  <cp:lastPrinted>2017-07-27T06:02:26Z</cp:lastPrinted>
  <dcterms:created xsi:type="dcterms:W3CDTF">2012-04-19T09:19:28Z</dcterms:created>
  <dcterms:modified xsi:type="dcterms:W3CDTF">2023-01-27T14:50:38Z</dcterms:modified>
</cp:coreProperties>
</file>