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17" r:id="rId1"/>
  </p:sldMasterIdLst>
  <p:notesMasterIdLst>
    <p:notesMasterId r:id="rId13"/>
  </p:notesMasterIdLst>
  <p:handoutMasterIdLst>
    <p:handoutMasterId r:id="rId14"/>
  </p:handoutMasterIdLst>
  <p:sldIdLst>
    <p:sldId id="256" r:id="rId2"/>
    <p:sldId id="414" r:id="rId3"/>
    <p:sldId id="411" r:id="rId4"/>
    <p:sldId id="406" r:id="rId5"/>
    <p:sldId id="415" r:id="rId6"/>
    <p:sldId id="412" r:id="rId7"/>
    <p:sldId id="419" r:id="rId8"/>
    <p:sldId id="418" r:id="rId9"/>
    <p:sldId id="416" r:id="rId10"/>
    <p:sldId id="407" r:id="rId11"/>
    <p:sldId id="420" r:id="rId12"/>
  </p:sldIdLst>
  <p:sldSz cx="9144000" cy="5715000" type="screen16x1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299BD01-70D7-5F4D-BA49-6218BC8569A6}">
          <p14:sldIdLst>
            <p14:sldId id="256"/>
            <p14:sldId id="414"/>
            <p14:sldId id="411"/>
            <p14:sldId id="406"/>
            <p14:sldId id="415"/>
            <p14:sldId id="412"/>
            <p14:sldId id="419"/>
            <p14:sldId id="418"/>
            <p14:sldId id="416"/>
            <p14:sldId id="407"/>
            <p14:sldId id="420"/>
          </p14:sldIdLst>
        </p14:section>
      </p14:sectionLst>
    </p:ext>
    <p:ext uri="{EFAFB233-063F-42B5-8137-9DF3F51BA10A}">
      <p15:sldGuideLst xmlns:p15="http://schemas.microsoft.com/office/powerpoint/2012/main">
        <p15:guide id="3" orient="horz" pos="1278" userDrawn="1">
          <p15:clr>
            <a:srgbClr val="A4A3A4"/>
          </p15:clr>
        </p15:guide>
        <p15:guide id="5" pos="5488" userDrawn="1">
          <p15:clr>
            <a:srgbClr val="A4A3A4"/>
          </p15:clr>
        </p15:guide>
        <p15:guide id="7" pos="181" userDrawn="1">
          <p15:clr>
            <a:srgbClr val="A4A3A4"/>
          </p15:clr>
        </p15:guide>
        <p15:guide id="8" orient="horz" pos="2412" userDrawn="1">
          <p15:clr>
            <a:srgbClr val="A4A3A4"/>
          </p15:clr>
        </p15:guide>
        <p15:guide id="9" orient="horz" pos="3388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2472" userDrawn="1">
          <p15:clr>
            <a:srgbClr val="A4A3A4"/>
          </p15:clr>
        </p15:guide>
        <p15:guide id="12" pos="560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thrin Bögelsack" initials="KB" lastIdx="10" clrIdx="0">
    <p:extLst>
      <p:ext uri="{19B8F6BF-5375-455C-9EA6-DF929625EA0E}">
        <p15:presenceInfo xmlns:p15="http://schemas.microsoft.com/office/powerpoint/2012/main" userId="S-1-5-21-2296252915-918587004-2439252473-303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F3D9"/>
    <a:srgbClr val="C7E7B7"/>
    <a:srgbClr val="7BA664"/>
    <a:srgbClr val="89CD66"/>
    <a:srgbClr val="A4D76B"/>
    <a:srgbClr val="74B32F"/>
    <a:srgbClr val="FF9933"/>
    <a:srgbClr val="103B58"/>
    <a:srgbClr val="175580"/>
    <a:srgbClr val="ABE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uthev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ddels stil 2 - utheving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Ingen stil, ingen rutenett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84909" autoAdjust="0"/>
  </p:normalViewPr>
  <p:slideViewPr>
    <p:cSldViewPr snapToGrid="0">
      <p:cViewPr varScale="1">
        <p:scale>
          <a:sx n="132" d="100"/>
          <a:sy n="132" d="100"/>
        </p:scale>
        <p:origin x="906" y="108"/>
      </p:cViewPr>
      <p:guideLst>
        <p:guide orient="horz" pos="1278"/>
        <p:guide pos="5488"/>
        <p:guide pos="181"/>
        <p:guide orient="horz" pos="2412"/>
        <p:guide orient="horz" pos="3388"/>
        <p:guide pos="2880"/>
        <p:guide pos="2472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108" d="100"/>
          <a:sy n="108" d="100"/>
        </p:scale>
        <p:origin x="-335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74104-B49D-A24F-9FDC-6425A7533FCA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9375A6-C67B-D94A-A4C8-98E66B1EC49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43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039D95-AFFA-7244-A21B-AD38611FF297}" type="datetimeFigureOut">
              <a:rPr lang="en-US" smtClean="0"/>
              <a:pPr/>
              <a:t>1/27/2023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744538"/>
            <a:ext cx="59563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Click to edit Master text styles</a:t>
            </a:r>
          </a:p>
          <a:p>
            <a:pPr lvl="1"/>
            <a:r>
              <a:rPr lang="nb-NO"/>
              <a:t>Second level</a:t>
            </a:r>
          </a:p>
          <a:p>
            <a:pPr lvl="2"/>
            <a:r>
              <a:rPr lang="nb-NO"/>
              <a:t>Third level</a:t>
            </a:r>
          </a:p>
          <a:p>
            <a:pPr lvl="3"/>
            <a:r>
              <a:rPr lang="nb-NO"/>
              <a:t>Fourth level</a:t>
            </a:r>
          </a:p>
          <a:p>
            <a:pPr lvl="4"/>
            <a:r>
              <a:rPr lang="nb-NO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48449B-49F5-3C4D-8212-7213E250F7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662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420688" y="742950"/>
            <a:ext cx="5956300" cy="3722688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C3C64-C187-49FA-8216-5CC4CE4A84DD}" type="slidenum">
              <a:rPr lang="nb-NO" smtClean="0"/>
              <a:pPr/>
              <a:t>1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0182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968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481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750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0991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1031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811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48449B-49F5-3C4D-8212-7213E250F77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3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rt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962" y="440849"/>
            <a:ext cx="1700686" cy="1249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g s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4" y="5291669"/>
            <a:ext cx="1001120" cy="284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01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, plass til custom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895" y="5296396"/>
            <a:ext cx="802190" cy="27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37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3243136" y="1"/>
            <a:ext cx="5252726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10" name="Rectangle 9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43136" y="1"/>
            <a:ext cx="5900864" cy="72988"/>
          </a:xfrm>
          <a:prstGeom prst="rect">
            <a:avLst/>
          </a:prstGeom>
          <a:gradFill flip="none" rotWithShape="1">
            <a:gsLst>
              <a:gs pos="100000">
                <a:srgbClr val="9CC52D"/>
              </a:gs>
              <a:gs pos="0">
                <a:srgbClr val="008B39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  <p:sp>
        <p:nvSpPr>
          <p:cNvPr id="6" name="Rectangle 5"/>
          <p:cNvSpPr/>
          <p:nvPr/>
        </p:nvSpPr>
        <p:spPr>
          <a:xfrm flipV="1">
            <a:off x="4" y="5629019"/>
            <a:ext cx="9143999" cy="85983"/>
          </a:xfrm>
          <a:prstGeom prst="rect">
            <a:avLst/>
          </a:prstGeom>
          <a:gradFill flip="none" rotWithShape="1">
            <a:gsLst>
              <a:gs pos="0">
                <a:srgbClr val="0092C9"/>
              </a:gs>
              <a:gs pos="100000">
                <a:srgbClr val="192243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latin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12664111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3" r:id="rId3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4800" b="1" i="0" kern="1200" spc="-100">
          <a:solidFill>
            <a:srgbClr val="4C4D4A"/>
          </a:solidFill>
          <a:effectLst>
            <a:outerShdw blurRad="12700" dist="12700" dir="5400000" algn="tl" rotWithShape="0">
              <a:schemeClr val="bg1"/>
            </a:outerShdw>
          </a:effectLst>
          <a:latin typeface="Verdana"/>
          <a:ea typeface="+mj-ea"/>
          <a:cs typeface="Verdan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rgbClr val="676767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rgbClr val="676767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676767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676767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rgbClr val="676767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emf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emf"/><Relationship Id="rId4" Type="http://schemas.openxmlformats.org/officeDocument/2006/relationships/image" Target="../media/image2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407890" y="2039774"/>
            <a:ext cx="842085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lvl="0" algn="r"/>
            <a: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  <a:t>Tilgjengelighetsvurderinger</a:t>
            </a:r>
            <a:br>
              <a:rPr lang="nb-NO" sz="3200" dirty="0">
                <a:solidFill>
                  <a:srgbClr val="009E47"/>
                </a:solidFill>
                <a:latin typeface="Verdana"/>
                <a:ea typeface="+mn-ea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- for rullestolbrukere og synshemmede</a:t>
            </a:r>
            <a:b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</a:br>
            <a:r>
              <a:rPr lang="nb-NO" sz="2400" dirty="0">
                <a:solidFill>
                  <a:srgbClr val="009E47"/>
                </a:solidFill>
                <a:latin typeface="+mj-lt"/>
                <a:cs typeface="Verdana"/>
              </a:rPr>
              <a:t> </a:t>
            </a:r>
          </a:p>
          <a:p>
            <a:pPr lvl="0" algn="r"/>
            <a:r>
              <a:rPr lang="nb-NO" sz="2400">
                <a:solidFill>
                  <a:srgbClr val="009E47"/>
                </a:solidFill>
                <a:cs typeface="Verdana"/>
              </a:rPr>
              <a:t>Norge</a:t>
            </a:r>
            <a:endParaRPr lang="nb-NO" sz="2800" dirty="0">
              <a:solidFill>
                <a:srgbClr val="009E47"/>
              </a:solidFill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69584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979495"/>
              </p:ext>
            </p:extLst>
          </p:nvPr>
        </p:nvGraphicFramePr>
        <p:xfrm>
          <a:off x="323850" y="1727748"/>
          <a:ext cx="3600450" cy="178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8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0163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 err="1">
                          <a:latin typeface="Calibri Light" panose="020F0302020204030204" pitchFamily="34" charset="0"/>
                        </a:rPr>
                        <a:t>Ledelinjer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langs turvei (m)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Veidekke - fast og jevnt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1 825 428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Ledelinje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2 342 833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med god kontrast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1 674 573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Ledelinje mangler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345 256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Belysning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913 326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kern="1200" dirty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Frihøyde (&gt; 225cm)</a:t>
                      </a: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00" kern="1200" baseline="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2 600 134</a:t>
                      </a:r>
                      <a:endParaRPr lang="nb-NO" sz="1000" kern="1200" baseline="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0" name="Gruppe 9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12" name="Avrundet rektangel 11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4" name="Bilde 13"/>
            <p:cNvPicPr>
              <a:picLocks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9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603CC77F-1743-0334-473E-0F53F82E3C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778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800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848936"/>
              </p:ext>
            </p:extLst>
          </p:nvPr>
        </p:nvGraphicFramePr>
        <p:xfrm>
          <a:off x="287335" y="1639665"/>
          <a:ext cx="3600452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0226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61754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baseline="0" dirty="0">
                          <a:latin typeface="Calibri Light" panose="020F0302020204030204" pitchFamily="34" charset="0"/>
                        </a:rPr>
                        <a:t>Med god belysning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398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Inngang med 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369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8" name="Gruppe 7"/>
          <p:cNvGrpSpPr/>
          <p:nvPr/>
        </p:nvGrpSpPr>
        <p:grpSpPr>
          <a:xfrm>
            <a:off x="8429631" y="147956"/>
            <a:ext cx="585426" cy="523935"/>
            <a:chOff x="8122449" y="53683"/>
            <a:chExt cx="720000" cy="684000"/>
          </a:xfrm>
        </p:grpSpPr>
        <p:sp>
          <p:nvSpPr>
            <p:cNvPr id="9" name="Avrundet rektangel 8"/>
            <p:cNvSpPr/>
            <p:nvPr/>
          </p:nvSpPr>
          <p:spPr>
            <a:xfrm>
              <a:off x="8122449" y="53683"/>
              <a:ext cx="720000" cy="684000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nb-NO" dirty="0">
                <a:solidFill>
                  <a:schemeClr val="tx1"/>
                </a:solidFill>
                <a:latin typeface="Verdana"/>
              </a:endParaRPr>
            </a:p>
          </p:txBody>
        </p:sp>
        <p:pic>
          <p:nvPicPr>
            <p:cNvPr id="13" name="Bilde 12"/>
            <p:cNvPicPr>
              <a:picLocks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60129" y="201752"/>
              <a:ext cx="648000" cy="39600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TekstSylinder 7"/>
          <p:cNvSpPr txBox="1">
            <a:spLocks noChangeArrowheads="1"/>
          </p:cNvSpPr>
          <p:nvPr/>
        </p:nvSpPr>
        <p:spPr bwMode="auto">
          <a:xfrm>
            <a:off x="301494" y="147957"/>
            <a:ext cx="8420850" cy="811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Synshemmede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11" name="TekstSylinder 10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graphicFrame>
        <p:nvGraphicFramePr>
          <p:cNvPr id="12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8305658"/>
              </p:ext>
            </p:extLst>
          </p:nvPr>
        </p:nvGraphicFramePr>
        <p:xfrm>
          <a:off x="287335" y="3829050"/>
          <a:ext cx="3600449" cy="77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41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56263">
                  <a:extLst>
                    <a:ext uri="{9D8B030D-6E8A-4147-A177-3AD203B41FA5}">
                      <a16:colId xmlns:a16="http://schemas.microsoft.com/office/drawing/2014/main" val="63405587"/>
                    </a:ext>
                  </a:extLst>
                </a:gridCol>
              </a:tblGrid>
              <a:tr h="141142">
                <a:tc gridSpan="2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Gapahuk - inngang (antall)</a:t>
                      </a:r>
                    </a:p>
                  </a:txBody>
                  <a:tcPr anchor="b"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nb-N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algn="l"/>
                      <a:r>
                        <a:rPr lang="nb-NO" sz="1000" dirty="0">
                          <a:latin typeface="Calibri Light" panose="020F0302020204030204" pitchFamily="34" charset="0"/>
                        </a:rPr>
                        <a:t>Høyde ≥ 225</a:t>
                      </a:r>
                    </a:p>
                  </a:txBody>
                  <a:tcPr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latin typeface="Calibri Light" panose="020F0302020204030204" pitchFamily="34" charset="0"/>
                        </a:rPr>
                        <a:t>55</a:t>
                      </a:r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50" baseline="0" dirty="0">
                          <a:latin typeface="Calibri Light" panose="020F0302020204030204" pitchFamily="34" charset="0"/>
                        </a:rPr>
                        <a:t>God kontrast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050" kern="1200">
                          <a:solidFill>
                            <a:schemeClr val="dk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141</a:t>
                      </a:r>
                      <a:endParaRPr lang="nb-NO" sz="1050" kern="1200" dirty="0">
                        <a:solidFill>
                          <a:schemeClr val="dk1"/>
                        </a:solidFill>
                        <a:latin typeface="Calibri Light" panose="020F030202020403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Bilde 1">
            <a:extLst>
              <a:ext uri="{FF2B5EF4-FFF2-40B4-BE49-F238E27FC236}">
                <a16:creationId xmlns:a16="http://schemas.microsoft.com/office/drawing/2014/main" id="{D01D7205-692C-2088-C948-E8124D534F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1" y="3302001"/>
            <a:ext cx="3389762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976DBAF2-DF77-0DB1-0AA7-F8DDE0B4F9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01" y="1143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3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506048"/>
              </p:ext>
            </p:extLst>
          </p:nvPr>
        </p:nvGraphicFramePr>
        <p:xfrm>
          <a:off x="301494" y="1239286"/>
          <a:ext cx="4080228" cy="25272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55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marL="0" algn="l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Kartlagte objekter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nb-NO" sz="1200" b="1" kern="1200" dirty="0">
                          <a:solidFill>
                            <a:schemeClr val="lt1"/>
                          </a:solidFill>
                          <a:latin typeface="Calibri Light" panose="020F0302020204030204" pitchFamily="34" charset="0"/>
                          <a:ea typeface="+mn-ea"/>
                          <a:cs typeface="+mn-cs"/>
                        </a:rPr>
                        <a:t>12/2021 *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170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582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405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731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492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1 719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8 417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780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2 729 774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5" name="TekstSylinder 7"/>
          <p:cNvSpPr txBox="1">
            <a:spLocks noChangeArrowheads="1"/>
          </p:cNvSpPr>
          <p:nvPr/>
        </p:nvSpPr>
        <p:spPr bwMode="auto">
          <a:xfrm>
            <a:off x="301494" y="159657"/>
            <a:ext cx="8420850" cy="80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status 31.12.2021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3" name="TekstSylinder 2"/>
          <p:cNvSpPr txBox="1"/>
          <p:nvPr/>
        </p:nvSpPr>
        <p:spPr>
          <a:xfrm>
            <a:off x="219476" y="3843533"/>
            <a:ext cx="41700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Summen inneholder alle kategorier: Tilgjengelig, Delvis tilgjengelig, Ikke tilgjengelig og Ikke vurdert</a:t>
            </a:r>
          </a:p>
        </p:txBody>
      </p:sp>
      <p:sp>
        <p:nvSpPr>
          <p:cNvPr id="2" name="Rektangel 1"/>
          <p:cNvSpPr/>
          <p:nvPr/>
        </p:nvSpPr>
        <p:spPr>
          <a:xfrm>
            <a:off x="219476" y="4243643"/>
            <a:ext cx="411843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friluftskartlegging</a:t>
            </a:r>
            <a:endParaRPr lang="nb-NO" dirty="0"/>
          </a:p>
        </p:txBody>
      </p:sp>
      <p:pic>
        <p:nvPicPr>
          <p:cNvPr id="6" name="Bilde 5">
            <a:extLst>
              <a:ext uri="{FF2B5EF4-FFF2-40B4-BE49-F238E27FC236}">
                <a16:creationId xmlns:a16="http://schemas.microsoft.com/office/drawing/2014/main" id="{BA8479E9-1171-76F0-9A03-D492D4CA3314}"/>
              </a:ext>
            </a:extLst>
          </p:cNvPr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101600"/>
            <a:ext cx="3568700" cy="546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82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abell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348962"/>
              </p:ext>
            </p:extLst>
          </p:nvPr>
        </p:nvGraphicFramePr>
        <p:xfrm>
          <a:off x="287338" y="1450176"/>
          <a:ext cx="4652106" cy="259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39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9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5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504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8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2017</a:t>
                      </a:r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2018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 dirty="0">
                          <a:latin typeface="Calibri Light" panose="020F0302020204030204" pitchFamily="34" charset="0"/>
                        </a:rPr>
                        <a:t>2019</a:t>
                      </a: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200">
                          <a:latin typeface="Calibri Light" panose="020F0302020204030204" pitchFamily="34" charset="0"/>
                        </a:rPr>
                        <a:t>2020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68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92</a:t>
                      </a: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273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396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516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60872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196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253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331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062721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330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494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595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229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238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352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435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835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904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1 209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1 506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(antall)***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2 188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2 686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4 208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6 034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416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434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562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727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(meter)</a:t>
                      </a:r>
                    </a:p>
                  </a:txBody>
                  <a:tcP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1 321 865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1 405 789</a:t>
                      </a: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1 759 448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2 175 840</a:t>
                      </a:r>
                      <a:endParaRPr lang="nb-NO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8" name="Bilde 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1711432"/>
            <a:ext cx="1587272" cy="1152000"/>
          </a:xfrm>
          <a:prstGeom prst="rect">
            <a:avLst/>
          </a:prstGeom>
        </p:spPr>
      </p:pic>
      <p:pic>
        <p:nvPicPr>
          <p:cNvPr id="6" name="Bild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5694" y="474387"/>
            <a:ext cx="1371301" cy="1152000"/>
          </a:xfrm>
          <a:prstGeom prst="rect">
            <a:avLst/>
          </a:prstGeom>
        </p:spPr>
      </p:pic>
      <p:pic>
        <p:nvPicPr>
          <p:cNvPr id="4" name="Bild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47086" y="4230643"/>
            <a:ext cx="1536000" cy="1152000"/>
          </a:xfrm>
          <a:prstGeom prst="rect">
            <a:avLst/>
          </a:prstGeom>
        </p:spPr>
      </p:pic>
      <p:pic>
        <p:nvPicPr>
          <p:cNvPr id="3" name="Bilde 2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4534" y="2967562"/>
            <a:ext cx="1372461" cy="1152000"/>
          </a:xfrm>
          <a:prstGeom prst="rect">
            <a:avLst/>
          </a:prstGeom>
        </p:spPr>
      </p:pic>
      <p:pic>
        <p:nvPicPr>
          <p:cNvPr id="11" name="Bilde 10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007" y="1711432"/>
            <a:ext cx="1613988" cy="1152000"/>
          </a:xfrm>
          <a:prstGeom prst="rect">
            <a:avLst/>
          </a:prstGeom>
        </p:spPr>
      </p:pic>
      <p:sp>
        <p:nvSpPr>
          <p:cNvPr id="12" name="TekstSylinder 7"/>
          <p:cNvSpPr txBox="1">
            <a:spLocks noChangeArrowheads="1"/>
          </p:cNvSpPr>
          <p:nvPr/>
        </p:nvSpPr>
        <p:spPr bwMode="auto">
          <a:xfrm>
            <a:off x="301494" y="89917"/>
            <a:ext cx="8420850" cy="869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Kartlagte objekt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historikk (per </a:t>
            </a:r>
            <a:r>
              <a:rPr lang="nb-NO" sz="2000">
                <a:solidFill>
                  <a:srgbClr val="009E47"/>
                </a:solidFill>
                <a:cs typeface="Verdana"/>
              </a:rPr>
              <a:t>31.12.)**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5" name="Bilde 4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4501" y="4223692"/>
            <a:ext cx="1535999" cy="1152000"/>
          </a:xfrm>
          <a:prstGeom prst="rect">
            <a:avLst/>
          </a:prstGeom>
        </p:spPr>
      </p:pic>
      <p:pic>
        <p:nvPicPr>
          <p:cNvPr id="7" name="Bilde 6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450" y="2966845"/>
            <a:ext cx="1744117" cy="1152000"/>
          </a:xfrm>
          <a:prstGeom prst="rect">
            <a:avLst/>
          </a:prstGeom>
        </p:spPr>
      </p:pic>
      <p:pic>
        <p:nvPicPr>
          <p:cNvPr id="14" name="Bilde 13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21450" y="441109"/>
            <a:ext cx="1536000" cy="1152000"/>
          </a:xfrm>
          <a:prstGeom prst="rect">
            <a:avLst/>
          </a:prstGeom>
        </p:spPr>
      </p:pic>
      <p:sp>
        <p:nvSpPr>
          <p:cNvPr id="13" name="TekstSylinder 12"/>
          <p:cNvSpPr txBox="1"/>
          <p:nvPr/>
        </p:nvSpPr>
        <p:spPr>
          <a:xfrm>
            <a:off x="223025" y="4050983"/>
            <a:ext cx="45371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**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pga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</a:t>
            </a:r>
            <a:r>
              <a:rPr lang="nb-NO" sz="1000" dirty="0" err="1">
                <a:solidFill>
                  <a:prstClr val="black"/>
                </a:solidFill>
                <a:latin typeface="Calibri Light" panose="020F0302020204030204" pitchFamily="34" charset="0"/>
              </a:rPr>
              <a:t>kommunesamslåing</a:t>
            </a:r>
            <a:r>
              <a:rPr lang="nb-NO" sz="1000" dirty="0">
                <a:solidFill>
                  <a:prstClr val="black"/>
                </a:solidFill>
                <a:latin typeface="Calibri Light" panose="020F0302020204030204" pitchFamily="34" charset="0"/>
              </a:rPr>
              <a:t> må vi begynne å med historikk på nytt i 2020</a:t>
            </a:r>
          </a:p>
          <a:p>
            <a:r>
              <a:rPr lang="nb-NO" sz="1000" dirty="0">
                <a:latin typeface="Calibri Light" panose="020F0302020204030204" pitchFamily="34" charset="0"/>
              </a:rPr>
              <a:t>***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39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837512"/>
              </p:ext>
            </p:extLst>
          </p:nvPr>
        </p:nvGraphicFramePr>
        <p:xfrm>
          <a:off x="71438" y="1290758"/>
          <a:ext cx="3858216" cy="2957144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568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32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Manuell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 rullestol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 </a:t>
                      </a:r>
                      <a:r>
                        <a:rPr lang="nb-NO" sz="10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  <a:endParaRPr lang="nb-NO" sz="10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Baderampe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449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310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Grill-/Bålplass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276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430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9476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HC-parkeringsplass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35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402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Parkeringsområde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155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1 485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Sittegruppe (antall)**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1 138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1 285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2 986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106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43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601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877 416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181 275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1 667 317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5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5" name="TekstSylinder 4"/>
          <p:cNvSpPr txBox="1"/>
          <p:nvPr/>
        </p:nvSpPr>
        <p:spPr>
          <a:xfrm>
            <a:off x="0" y="4281683"/>
            <a:ext cx="453712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** Inneholder alle sittegrupper og benker fra tettsteds- og </a:t>
            </a:r>
            <a:r>
              <a:rPr lang="nb-NO" sz="1000" dirty="0" err="1">
                <a:latin typeface="Calibri Light" panose="020F0302020204030204" pitchFamily="34" charset="0"/>
              </a:rPr>
              <a:t>friluftskartlegging</a:t>
            </a:r>
            <a:endParaRPr lang="nb-NO" sz="1000" dirty="0">
              <a:latin typeface="Calibri Light" panose="020F0302020204030204" pitchFamily="34" charset="0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DBBB090F-BB47-9237-0E50-7C1CA014E8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4300" y="1333500"/>
            <a:ext cx="4771228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9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pe 26"/>
          <p:cNvGrpSpPr/>
          <p:nvPr/>
        </p:nvGrpSpPr>
        <p:grpSpPr>
          <a:xfrm>
            <a:off x="8362344" y="87116"/>
            <a:ext cx="720000" cy="720000"/>
            <a:chOff x="7950299" y="2866538"/>
            <a:chExt cx="759450" cy="720000"/>
          </a:xfrm>
        </p:grpSpPr>
        <p:pic>
          <p:nvPicPr>
            <p:cNvPr id="22" name="Bilde 2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50299" y="2866538"/>
              <a:ext cx="759450" cy="720000"/>
            </a:xfrm>
            <a:prstGeom prst="rect">
              <a:avLst/>
            </a:prstGeom>
          </p:spPr>
        </p:pic>
        <p:pic>
          <p:nvPicPr>
            <p:cNvPr id="26" name="Bilde 25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9064" t="20543" r="30560" b="41084"/>
            <a:stretch/>
          </p:blipFill>
          <p:spPr>
            <a:xfrm>
              <a:off x="8000725" y="2918067"/>
              <a:ext cx="209228" cy="247973"/>
            </a:xfrm>
            <a:prstGeom prst="rect">
              <a:avLst/>
            </a:prstGeom>
          </p:spPr>
        </p:pic>
      </p:grpSp>
      <p:graphicFrame>
        <p:nvGraphicFramePr>
          <p:cNvPr id="15" name="Tabell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157787"/>
              </p:ext>
            </p:extLst>
          </p:nvPr>
        </p:nvGraphicFramePr>
        <p:xfrm>
          <a:off x="71438" y="1452350"/>
          <a:ext cx="3852861" cy="1846792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128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6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9954">
                <a:tc gridSpan="4">
                  <a:txBody>
                    <a:bodyPr/>
                    <a:lstStyle/>
                    <a:p>
                      <a:r>
                        <a:rPr lang="nb-NO" sz="1200" dirty="0">
                          <a:latin typeface="Calibri Light" panose="020F0302020204030204" pitchFamily="34" charset="0"/>
                        </a:rPr>
                        <a:t>Elektrisk </a:t>
                      </a:r>
                      <a:r>
                        <a:rPr lang="nb-NO" sz="1200" baseline="0" dirty="0">
                          <a:latin typeface="Calibri Light" panose="020F0302020204030204" pitchFamily="34" charset="0"/>
                        </a:rPr>
                        <a:t>rullestol *</a:t>
                      </a:r>
                      <a:endParaRPr lang="nb-NO" sz="12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nb-NO" sz="1000" dirty="0">
                        <a:latin typeface="Calibri Light" panose="020F0302020204030204" pitchFamily="34" charset="0"/>
                      </a:endParaRPr>
                    </a:p>
                  </a:txBody>
                  <a:tcPr anchor="b">
                    <a:solidFill>
                      <a:srgbClr val="89CD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73">
                <a:tc>
                  <a:txBody>
                    <a:bodyPr/>
                    <a:lstStyle/>
                    <a:p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Kartlagte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objekt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Delvis</a:t>
                      </a:r>
                      <a:r>
                        <a:rPr lang="nb-NO" sz="1100" baseline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 tilgjengelig</a:t>
                      </a:r>
                      <a:endParaRPr lang="nb-NO" sz="11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libri Light" panose="020F0302020204030204" pitchFamily="34" charset="0"/>
                      </a:endParaRP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nb-NO" sz="11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Ikke tilgjengelig</a:t>
                      </a:r>
                    </a:p>
                  </a:txBody>
                  <a:tcPr anchor="b">
                    <a:lnL w="12700" cmpd="sng">
                      <a:noFill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2F3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899119"/>
                  </a:ext>
                </a:extLst>
              </a:tr>
              <a:tr h="245512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Fiskeplass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148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424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072177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Gapahuk/Hytte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96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291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2976576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Toalett (antall)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120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68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551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2000">
                <a:tc>
                  <a:txBody>
                    <a:bodyPr/>
                    <a:lstStyle/>
                    <a:p>
                      <a:r>
                        <a:rPr lang="nb-NO" sz="100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Calibri Light" panose="020F0302020204030204" pitchFamily="34" charset="0"/>
                        </a:rPr>
                        <a:t>Turvei (m)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1 376 665</a:t>
                      </a: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133 824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</a:rPr>
                        <a:t>1 209 741</a:t>
                      </a:r>
                      <a:endParaRPr lang="nb-NO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 Light" panose="020F0302020204030204" pitchFamily="34" charset="0"/>
                      </a:endParaRPr>
                    </a:p>
                  </a:txBody>
                  <a:tcPr marL="7620" marR="7620" marT="762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ekstSylinder 7"/>
          <p:cNvSpPr txBox="1">
            <a:spLocks noChangeArrowheads="1"/>
          </p:cNvSpPr>
          <p:nvPr/>
        </p:nvSpPr>
        <p:spPr bwMode="auto">
          <a:xfrm>
            <a:off x="301494" y="79559"/>
            <a:ext cx="8420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– tilgjengelighetsvurdering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71438" y="3342969"/>
            <a:ext cx="3564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000" dirty="0">
                <a:latin typeface="Calibri Light" panose="020F0302020204030204" pitchFamily="34" charset="0"/>
              </a:rPr>
              <a:t>* </a:t>
            </a:r>
            <a:r>
              <a:rPr lang="nb-NO" sz="1000">
                <a:latin typeface="Calibri Light" panose="020F0302020204030204" pitchFamily="34" charset="0"/>
              </a:rPr>
              <a:t>Det vises </a:t>
            </a:r>
            <a:r>
              <a:rPr lang="nb-NO" sz="1000" dirty="0">
                <a:latin typeface="Calibri Light" panose="020F0302020204030204" pitchFamily="34" charset="0"/>
              </a:rPr>
              <a:t>bare objekter med avvikende krav for el. rullestol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53C2D6C-38C1-DA50-04A1-1D93F958FC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4300" y="1333500"/>
            <a:ext cx="4780176" cy="309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20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kstSylinder 6"/>
          <p:cNvSpPr txBox="1"/>
          <p:nvPr/>
        </p:nvSpPr>
        <p:spPr>
          <a:xfrm>
            <a:off x="4582499" y="1434168"/>
            <a:ext cx="4269237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fiskeplass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fast/tre og jevnt, plankeavstand ≤ 1cm ved tre dekke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Stoppkant ≥ 10cm</a:t>
            </a:r>
          </a:p>
        </p:txBody>
      </p:sp>
      <p:sp>
        <p:nvSpPr>
          <p:cNvPr id="10" name="TekstSylinder 9"/>
          <p:cNvSpPr txBox="1"/>
          <p:nvPr/>
        </p:nvSpPr>
        <p:spPr>
          <a:xfrm>
            <a:off x="4582499" y="3416650"/>
            <a:ext cx="42692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gapahuk/hytte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</a:t>
            </a:r>
          </a:p>
        </p:txBody>
      </p:sp>
      <p:pic>
        <p:nvPicPr>
          <p:cNvPr id="13" name="Bilde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4" name="TekstSylinder 7"/>
          <p:cNvSpPr txBox="1">
            <a:spLocks noChangeArrowheads="1"/>
          </p:cNvSpPr>
          <p:nvPr/>
        </p:nvSpPr>
        <p:spPr bwMode="auto">
          <a:xfrm>
            <a:off x="301494" y="181429"/>
            <a:ext cx="8420850" cy="778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53C6A457-1385-5AC7-D223-C0225CF21B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7788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31A691C8-F896-29DC-CAD6-0645A8E39F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5106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3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kstSylinder 12"/>
          <p:cNvSpPr txBox="1"/>
          <p:nvPr/>
        </p:nvSpPr>
        <p:spPr>
          <a:xfrm>
            <a:off x="4577482" y="1703455"/>
            <a:ext cx="42692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grill-/bålplass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77482" y="3410169"/>
            <a:ext cx="45740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sittegruppe (tettsted og friluft)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Helning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Høyde benk 45 – 50 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Armlener og Ryggstøtte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Bord: fri høyde 67-75cm, </a:t>
            </a:r>
            <a:r>
              <a:rPr lang="nb-NO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utstikk</a:t>
            </a: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 ≥ 50cm  </a:t>
            </a:r>
          </a:p>
        </p:txBody>
      </p:sp>
      <p:pic>
        <p:nvPicPr>
          <p:cNvPr id="10" name="Bilde 9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</a:p>
        </p:txBody>
      </p:sp>
      <p:sp>
        <p:nvSpPr>
          <p:cNvPr id="7" name="TekstSylinder 6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C11D977-A5F6-35D6-9B72-911715C843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76327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BE83FC39-96CE-D8FF-E086-3F488FEB79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76327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244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kstSylinder 9"/>
          <p:cNvSpPr txBox="1"/>
          <p:nvPr/>
        </p:nvSpPr>
        <p:spPr>
          <a:xfrm>
            <a:off x="4580208" y="1615276"/>
            <a:ext cx="29298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parkeringsområder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5% av alle parkeringsplasser må være HC-plasser, men minst 1</a:t>
            </a:r>
          </a:p>
        </p:txBody>
      </p:sp>
      <p:sp>
        <p:nvSpPr>
          <p:cNvPr id="15" name="TekstSylinder 14"/>
          <p:cNvSpPr txBox="1"/>
          <p:nvPr/>
        </p:nvSpPr>
        <p:spPr>
          <a:xfrm>
            <a:off x="4580208" y="3504634"/>
            <a:ext cx="29903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HC-parkeringsplasser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Størrelse: 450m x 600m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Markering: skilt og avgrensing på bakken</a:t>
            </a:r>
          </a:p>
        </p:txBody>
      </p:sp>
      <p:pic>
        <p:nvPicPr>
          <p:cNvPr id="14" name="Bilde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8" name="TekstSylinder 7"/>
          <p:cNvSpPr txBox="1">
            <a:spLocks noChangeArrowheads="1"/>
          </p:cNvSpPr>
          <p:nvPr/>
        </p:nvSpPr>
        <p:spPr bwMode="auto">
          <a:xfrm>
            <a:off x="301494" y="145143"/>
            <a:ext cx="8420850" cy="814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sp>
        <p:nvSpPr>
          <p:cNvPr id="8" name="TekstSylinder 7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A57A2006-5332-9EE0-2F78-6109F561CE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4597DDFB-36E8-D476-047B-8E2094C86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9015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035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kstSylinder 13"/>
          <p:cNvSpPr txBox="1"/>
          <p:nvPr/>
        </p:nvSpPr>
        <p:spPr>
          <a:xfrm>
            <a:off x="6513225" y="5322453"/>
            <a:ext cx="264020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nb-NO" sz="1200" baseline="30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*</a:t>
            </a:r>
            <a:r>
              <a:rPr lang="nb-NO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Utvalg av krav basert på NS 11005:2011</a:t>
            </a:r>
          </a:p>
        </p:txBody>
      </p:sp>
      <p:sp>
        <p:nvSpPr>
          <p:cNvPr id="8" name="TekstSylinder 7"/>
          <p:cNvSpPr txBox="1"/>
          <p:nvPr/>
        </p:nvSpPr>
        <p:spPr>
          <a:xfrm>
            <a:off x="4582499" y="1426914"/>
            <a:ext cx="44560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toalett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Inngang: dørbredde ≥ 86cm, terskelhøyde ≤ 2,5cm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Rampe: Håndlist begge sider, to håndlist: høyde 85-95cm og 65-75cm, en håndlist: 75-85cm, eller bredde ≥ 90cm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Snusirkel ≥ 150 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WC = tilgjengelig (snusirkel, handstøtte, fri sideareal rundt WC)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Servant = tilgjengelig (høyde servant under- og overkant)</a:t>
            </a:r>
          </a:p>
        </p:txBody>
      </p:sp>
      <p:sp>
        <p:nvSpPr>
          <p:cNvPr id="13" name="TekstSylinder 12"/>
          <p:cNvSpPr txBox="1"/>
          <p:nvPr/>
        </p:nvSpPr>
        <p:spPr>
          <a:xfrm>
            <a:off x="4582499" y="3322309"/>
            <a:ext cx="4456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Krav for turveier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Bredde ≥ 180cm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Dekke: fast og jevnt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Tverfall ≤ 2,9°</a:t>
            </a:r>
          </a:p>
          <a:p>
            <a:pPr marL="285750" indent="-285750">
              <a:buFont typeface="Calibri Light" panose="020F0302020204030204" pitchFamily="34" charset="0"/>
              <a:buChar char="−"/>
            </a:pPr>
            <a:r>
              <a:rPr lang="nb-NO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 Light" panose="020F0302020204030204" pitchFamily="34" charset="0"/>
              </a:rPr>
              <a:t>Stigning ≤ 3,8°</a:t>
            </a:r>
          </a:p>
        </p:txBody>
      </p:sp>
      <p:pic>
        <p:nvPicPr>
          <p:cNvPr id="12" name="Bilde 1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2344" y="87116"/>
            <a:ext cx="720000" cy="682599"/>
          </a:xfrm>
          <a:prstGeom prst="rect">
            <a:avLst/>
          </a:prstGeom>
        </p:spPr>
      </p:pic>
      <p:sp>
        <p:nvSpPr>
          <p:cNvPr id="16" name="TekstSylinder 7"/>
          <p:cNvSpPr txBox="1">
            <a:spLocks noChangeArrowheads="1"/>
          </p:cNvSpPr>
          <p:nvPr/>
        </p:nvSpPr>
        <p:spPr bwMode="auto">
          <a:xfrm>
            <a:off x="301494" y="87117"/>
            <a:ext cx="8420850" cy="872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noAutofit/>
          </a:bodyPr>
          <a:lstStyle/>
          <a:p>
            <a:pPr lvl="0"/>
            <a:r>
              <a:rPr lang="nb-NO" sz="2800" dirty="0">
                <a:solidFill>
                  <a:srgbClr val="009E47"/>
                </a:solidFill>
                <a:cs typeface="Verdana"/>
              </a:rPr>
              <a:t>Rullestolbrukere </a:t>
            </a:r>
            <a:br>
              <a:rPr lang="nb-NO" sz="2800" dirty="0">
                <a:solidFill>
                  <a:srgbClr val="009E47"/>
                </a:solidFill>
                <a:cs typeface="Verdana"/>
              </a:rPr>
            </a:br>
            <a:r>
              <a:rPr lang="nb-NO" sz="2000" dirty="0">
                <a:solidFill>
                  <a:srgbClr val="009E47"/>
                </a:solidFill>
                <a:cs typeface="Verdana"/>
              </a:rPr>
              <a:t>– andel objekt som tilfredsstiller krav</a:t>
            </a:r>
            <a:r>
              <a:rPr lang="nb-NO" sz="2000" baseline="30000" dirty="0">
                <a:solidFill>
                  <a:srgbClr val="009E47"/>
                </a:solidFill>
                <a:cs typeface="Verdana"/>
              </a:rPr>
              <a:t>*</a:t>
            </a:r>
            <a:endParaRPr lang="nb-NO" sz="2000" dirty="0">
              <a:solidFill>
                <a:srgbClr val="009E47"/>
              </a:solidFill>
              <a:cs typeface="Verdana"/>
            </a:endParaRPr>
          </a:p>
        </p:txBody>
      </p:sp>
      <p:pic>
        <p:nvPicPr>
          <p:cNvPr id="2" name="Bilde 1">
            <a:extLst>
              <a:ext uri="{FF2B5EF4-FFF2-40B4-BE49-F238E27FC236}">
                <a16:creationId xmlns:a16="http://schemas.microsoft.com/office/drawing/2014/main" id="{16FC5FCF-2FA8-D918-6D8C-32C954ECCB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001" y="1016001"/>
            <a:ext cx="3389015" cy="2060575"/>
          </a:xfrm>
          <a:prstGeom prst="rect">
            <a:avLst/>
          </a:prstGeom>
        </p:spPr>
      </p:pic>
      <p:pic>
        <p:nvPicPr>
          <p:cNvPr id="3" name="Bilde 2">
            <a:extLst>
              <a:ext uri="{FF2B5EF4-FFF2-40B4-BE49-F238E27FC236}">
                <a16:creationId xmlns:a16="http://schemas.microsoft.com/office/drawing/2014/main" id="{D27774E5-DA56-CC95-3F2B-8C9B297475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001" y="3175001"/>
            <a:ext cx="3387788" cy="206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Kartverket">
  <a:themeElements>
    <a:clrScheme name="Kartverket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B00736"/>
      </a:accent1>
      <a:accent2>
        <a:srgbClr val="DD5D26"/>
      </a:accent2>
      <a:accent3>
        <a:srgbClr val="EC9E25"/>
      </a:accent3>
      <a:accent4>
        <a:srgbClr val="6D3B7D"/>
      </a:accent4>
      <a:accent5>
        <a:srgbClr val="6F7371"/>
      </a:accent5>
      <a:accent6>
        <a:srgbClr val="5781A8"/>
      </a:accent6>
      <a:hlink>
        <a:srgbClr val="9CC52D"/>
      </a:hlink>
      <a:folHlink>
        <a:srgbClr val="0092C9"/>
      </a:folHlink>
    </a:clrScheme>
    <a:fontScheme name="Kartverket">
      <a:majorFont>
        <a:latin typeface="Verdan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Verdan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96000">
              <a:srgbClr val="F4F1F1"/>
            </a:gs>
            <a:gs pos="100000">
              <a:srgbClr val="EDEBE8"/>
            </a:gs>
          </a:gsLst>
          <a:path path="rect">
            <a:fillToRect r="100000" b="100000"/>
          </a:path>
          <a:tileRect l="-100000" t="-100000"/>
        </a:gradFill>
        <a:ln>
          <a:solidFill>
            <a:srgbClr val="D2CFC9">
              <a:alpha val="52000"/>
            </a:srgbClr>
          </a:solidFill>
        </a:ln>
        <a:effectLst/>
      </a:spPr>
      <a:bodyPr rtlCol="0" anchor="ctr"/>
      <a:lstStyle>
        <a:defPPr algn="ctr">
          <a:defRPr dirty="0">
            <a:solidFill>
              <a:schemeClr val="tx1"/>
            </a:solidFill>
            <a:latin typeface="Verdana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29414</TotalTime>
  <Words>791</Words>
  <Application>Microsoft Office PowerPoint</Application>
  <PresentationFormat>Skjermfremvisning (16:10)</PresentationFormat>
  <Paragraphs>222</Paragraphs>
  <Slides>11</Slides>
  <Notes>8</Notes>
  <HiddenSlides>0</HiddenSlides>
  <MMClips>0</MMClips>
  <ScaleCrop>false</ScaleCrop>
  <HeadingPairs>
    <vt:vector size="6" baseType="variant">
      <vt:variant>
        <vt:lpstr>Brukte skrifter</vt:lpstr>
      </vt:variant>
      <vt:variant>
        <vt:i4>4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Verdana</vt:lpstr>
      <vt:lpstr>Kartverket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>Statens kartverk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Lysbilde 1</dc:title>
  <dc:creator>falkat</dc:creator>
  <cp:lastModifiedBy>Kathrin Bögelsack</cp:lastModifiedBy>
  <cp:revision>567</cp:revision>
  <cp:lastPrinted>2017-07-27T06:02:26Z</cp:lastPrinted>
  <dcterms:created xsi:type="dcterms:W3CDTF">2012-04-19T09:19:28Z</dcterms:created>
  <dcterms:modified xsi:type="dcterms:W3CDTF">2023-01-27T13:04:21Z</dcterms:modified>
</cp:coreProperties>
</file>